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1"/>
  </p:notesMasterIdLst>
  <p:handoutMasterIdLst>
    <p:handoutMasterId r:id="rId12"/>
  </p:handoutMasterIdLst>
  <p:sldIdLst>
    <p:sldId id="272" r:id="rId2"/>
    <p:sldId id="283" r:id="rId3"/>
    <p:sldId id="288" r:id="rId4"/>
    <p:sldId id="285" r:id="rId5"/>
    <p:sldId id="286" r:id="rId6"/>
    <p:sldId id="287" r:id="rId7"/>
    <p:sldId id="289" r:id="rId8"/>
    <p:sldId id="290" r:id="rId9"/>
    <p:sldId id="268" r:id="rId10"/>
  </p:sldIdLst>
  <p:sldSz cx="9144000" cy="6858000" type="screen4x3"/>
  <p:notesSz cx="6797675" cy="9926638"/>
  <p:defaultTextStyle>
    <a:defPPr>
      <a:defRPr lang="de-DE"/>
    </a:defPPr>
    <a:lvl1pPr algn="l" defTabSz="457200" rtl="0" fontAlgn="base">
      <a:spcBef>
        <a:spcPct val="0"/>
      </a:spcBef>
      <a:spcAft>
        <a:spcPct val="0"/>
      </a:spcAft>
      <a:defRPr kern="1200">
        <a:solidFill>
          <a:schemeClr val="tx1"/>
        </a:solidFill>
        <a:latin typeface="Arial" charset="0"/>
        <a:ea typeface="ヒラギノ角ゴ Pro W3" charset="0"/>
        <a:cs typeface="ヒラギノ角ゴ Pro W3" charset="0"/>
      </a:defRPr>
    </a:lvl1pPr>
    <a:lvl2pPr marL="457200" algn="l" defTabSz="457200" rtl="0" fontAlgn="base">
      <a:spcBef>
        <a:spcPct val="0"/>
      </a:spcBef>
      <a:spcAft>
        <a:spcPct val="0"/>
      </a:spcAft>
      <a:defRPr kern="1200">
        <a:solidFill>
          <a:schemeClr val="tx1"/>
        </a:solidFill>
        <a:latin typeface="Arial" charset="0"/>
        <a:ea typeface="ヒラギノ角ゴ Pro W3" charset="0"/>
        <a:cs typeface="ヒラギノ角ゴ Pro W3" charset="0"/>
      </a:defRPr>
    </a:lvl2pPr>
    <a:lvl3pPr marL="914400" algn="l" defTabSz="457200" rtl="0" fontAlgn="base">
      <a:spcBef>
        <a:spcPct val="0"/>
      </a:spcBef>
      <a:spcAft>
        <a:spcPct val="0"/>
      </a:spcAft>
      <a:defRPr kern="1200">
        <a:solidFill>
          <a:schemeClr val="tx1"/>
        </a:solidFill>
        <a:latin typeface="Arial" charset="0"/>
        <a:ea typeface="ヒラギノ角ゴ Pro W3" charset="0"/>
        <a:cs typeface="ヒラギノ角ゴ Pro W3" charset="0"/>
      </a:defRPr>
    </a:lvl3pPr>
    <a:lvl4pPr marL="1371600" algn="l" defTabSz="457200" rtl="0" fontAlgn="base">
      <a:spcBef>
        <a:spcPct val="0"/>
      </a:spcBef>
      <a:spcAft>
        <a:spcPct val="0"/>
      </a:spcAft>
      <a:defRPr kern="1200">
        <a:solidFill>
          <a:schemeClr val="tx1"/>
        </a:solidFill>
        <a:latin typeface="Arial" charset="0"/>
        <a:ea typeface="ヒラギノ角ゴ Pro W3" charset="0"/>
        <a:cs typeface="ヒラギノ角ゴ Pro W3" charset="0"/>
      </a:defRPr>
    </a:lvl4pPr>
    <a:lvl5pPr marL="1828800" algn="l" defTabSz="457200" rtl="0" fontAlgn="base">
      <a:spcBef>
        <a:spcPct val="0"/>
      </a:spcBef>
      <a:spcAft>
        <a:spcPct val="0"/>
      </a:spcAft>
      <a:defRPr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kern="1200">
        <a:solidFill>
          <a:schemeClr val="tx1"/>
        </a:solidFill>
        <a:latin typeface="Arial" charset="0"/>
        <a:ea typeface="ヒラギノ角ゴ Pro W3" charset="0"/>
        <a:cs typeface="ヒラギノ角ゴ Pro W3" charset="0"/>
      </a:defRPr>
    </a:lvl6pPr>
    <a:lvl7pPr marL="2743200" algn="l" defTabSz="457200" rtl="0" eaLnBrk="1" latinLnBrk="0" hangingPunct="1">
      <a:defRPr kern="1200">
        <a:solidFill>
          <a:schemeClr val="tx1"/>
        </a:solidFill>
        <a:latin typeface="Arial" charset="0"/>
        <a:ea typeface="ヒラギノ角ゴ Pro W3" charset="0"/>
        <a:cs typeface="ヒラギノ角ゴ Pro W3" charset="0"/>
      </a:defRPr>
    </a:lvl7pPr>
    <a:lvl8pPr marL="3200400" algn="l" defTabSz="457200" rtl="0" eaLnBrk="1" latinLnBrk="0" hangingPunct="1">
      <a:defRPr kern="1200">
        <a:solidFill>
          <a:schemeClr val="tx1"/>
        </a:solidFill>
        <a:latin typeface="Arial" charset="0"/>
        <a:ea typeface="ヒラギノ角ゴ Pro W3" charset="0"/>
        <a:cs typeface="ヒラギノ角ゴ Pro W3" charset="0"/>
      </a:defRPr>
    </a:lvl8pPr>
    <a:lvl9pPr marL="3657600" algn="l" defTabSz="457200" rtl="0" eaLnBrk="1" latinLnBrk="0" hangingPunct="1">
      <a:defRPr kern="1200">
        <a:solidFill>
          <a:schemeClr val="tx1"/>
        </a:solidFill>
        <a:latin typeface="Arial" charset="0"/>
        <a:ea typeface="ヒラギノ角ゴ Pro W3" charset="0"/>
        <a:cs typeface="ヒラギノ角ゴ Pro W3" charset="0"/>
      </a:defRPr>
    </a:lvl9pPr>
  </p:defaultTextStyle>
  <p:extLst>
    <p:ext uri="{EFAFB233-063F-42B5-8137-9DF3F51BA10A}">
      <p15:sldGuideLst xmlns:p15="http://schemas.microsoft.com/office/powerpoint/2012/main">
        <p15:guide id="1" orient="horz" pos="773">
          <p15:clr>
            <a:srgbClr val="A4A3A4"/>
          </p15:clr>
        </p15:guide>
        <p15:guide id="2" orient="horz" pos="3743">
          <p15:clr>
            <a:srgbClr val="A4A3A4"/>
          </p15:clr>
        </p15:guide>
        <p15:guide id="3" orient="horz" pos="2283">
          <p15:clr>
            <a:srgbClr val="A4A3A4"/>
          </p15:clr>
        </p15:guide>
        <p15:guide id="4" orient="horz" pos="4126">
          <p15:clr>
            <a:srgbClr val="A4A3A4"/>
          </p15:clr>
        </p15:guide>
        <p15:guide id="5" orient="horz" pos="270">
          <p15:clr>
            <a:srgbClr val="A4A3A4"/>
          </p15:clr>
        </p15:guide>
        <p15:guide id="6" orient="horz" pos="655">
          <p15:clr>
            <a:srgbClr val="A4A3A4"/>
          </p15:clr>
        </p15:guide>
        <p15:guide id="7" pos="5602">
          <p15:clr>
            <a:srgbClr val="A4A3A4"/>
          </p15:clr>
        </p15:guide>
        <p15:guide id="8" pos="2894">
          <p15:clr>
            <a:srgbClr val="A4A3A4"/>
          </p15:clr>
        </p15:guide>
        <p15:guide id="9" pos="1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1822"/>
    <a:srgbClr val="151D2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33" autoAdjust="0"/>
    <p:restoredTop sz="94660"/>
  </p:normalViewPr>
  <p:slideViewPr>
    <p:cSldViewPr snapToGrid="0" snapToObjects="1">
      <p:cViewPr varScale="1">
        <p:scale>
          <a:sx n="99" d="100"/>
          <a:sy n="99" d="100"/>
        </p:scale>
        <p:origin x="1344" y="78"/>
      </p:cViewPr>
      <p:guideLst>
        <p:guide orient="horz" pos="773"/>
        <p:guide orient="horz" pos="3743"/>
        <p:guide orient="horz" pos="2283"/>
        <p:guide orient="horz" pos="4126"/>
        <p:guide orient="horz" pos="270"/>
        <p:guide orient="horz" pos="655"/>
        <p:guide pos="5602"/>
        <p:guide pos="2894"/>
        <p:guide pos="15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BBCDAA7D-367A-114B-8F62-75D5B7CD1AFC}" type="datetimeFigureOut">
              <a:rPr lang="de-DE"/>
              <a:pPr>
                <a:defRPr/>
              </a:pPr>
              <a:t>06.09.2018</a:t>
            </a:fld>
            <a:endParaRPr lang="de-DE"/>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de-DE"/>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47FC85AA-10AA-7340-A757-1FDF097271EA}" type="slidenum">
              <a:rPr lang="de-DE"/>
              <a:pPr>
                <a:defRPr/>
              </a:pPr>
              <a:t>‹Nr.›</a:t>
            </a:fld>
            <a:endParaRPr lang="de-DE"/>
          </a:p>
        </p:txBody>
      </p:sp>
    </p:spTree>
    <p:extLst>
      <p:ext uri="{BB962C8B-B14F-4D97-AF65-F5344CB8AC3E}">
        <p14:creationId xmlns:p14="http://schemas.microsoft.com/office/powerpoint/2010/main" val="35159525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4D7EBB1E-1CE0-E54A-8239-14E151793C21}" type="datetimeFigureOut">
              <a:rPr lang="de-DE"/>
              <a:pPr>
                <a:defRPr/>
              </a:pPr>
              <a:t>06.09.2018</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3D90FDE0-13BB-944B-AEC9-0F1C8A5FE954}" type="slidenum">
              <a:rPr lang="de-DE"/>
              <a:pPr>
                <a:defRPr/>
              </a:pPr>
              <a:t>‹Nr.›</a:t>
            </a:fld>
            <a:endParaRPr lang="de-DE"/>
          </a:p>
        </p:txBody>
      </p:sp>
    </p:spTree>
    <p:extLst>
      <p:ext uri="{BB962C8B-B14F-4D97-AF65-F5344CB8AC3E}">
        <p14:creationId xmlns:p14="http://schemas.microsoft.com/office/powerpoint/2010/main" val="417071595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ヒラギノ角ゴ Pro W3" charset="0"/>
        <a:cs typeface="ヒラギノ角ゴ Pro W3" charset="0"/>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räsentationsinhalt">
    <p:spTree>
      <p:nvGrpSpPr>
        <p:cNvPr id="1" name=""/>
        <p:cNvGrpSpPr/>
        <p:nvPr/>
      </p:nvGrpSpPr>
      <p:grpSpPr>
        <a:xfrm>
          <a:off x="0" y="0"/>
          <a:ext cx="0" cy="0"/>
          <a:chOff x="0" y="0"/>
          <a:chExt cx="0" cy="0"/>
        </a:xfrm>
      </p:grpSpPr>
      <p:pic>
        <p:nvPicPr>
          <p:cNvPr id="4" name="Bild 1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76988" y="4906963"/>
            <a:ext cx="2767012" cy="1304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Content Placeholder 2"/>
          <p:cNvSpPr>
            <a:spLocks noGrp="1"/>
          </p:cNvSpPr>
          <p:nvPr>
            <p:ph idx="1"/>
          </p:nvPr>
        </p:nvSpPr>
        <p:spPr>
          <a:xfrm>
            <a:off x="0" y="0"/>
            <a:ext cx="9143999" cy="3640372"/>
          </a:xfrm>
          <a:prstGeom prst="rect">
            <a:avLst/>
          </a:prstGeom>
        </p:spPr>
        <p:txBody>
          <a:bodyPr anchor="ctr"/>
          <a:lstStyle>
            <a:lvl1pPr algn="ctr">
              <a:defRPr sz="800"/>
            </a:lvl1pPr>
            <a:lvl5pPr>
              <a:defRPr/>
            </a:lvl5pPr>
          </a:lstStyle>
          <a:p>
            <a:pPr lvl="0"/>
            <a:r>
              <a:rPr lang="de-DE"/>
              <a:t>Textmasterformat bearbeiten</a:t>
            </a:r>
          </a:p>
        </p:txBody>
      </p:sp>
      <p:sp>
        <p:nvSpPr>
          <p:cNvPr id="5" name="Title 1"/>
          <p:cNvSpPr>
            <a:spLocks noGrp="1"/>
          </p:cNvSpPr>
          <p:nvPr>
            <p:ph type="title" hasCustomPrompt="1"/>
          </p:nvPr>
        </p:nvSpPr>
        <p:spPr>
          <a:xfrm>
            <a:off x="0" y="3655140"/>
            <a:ext cx="9144000" cy="2304000"/>
          </a:xfrm>
          <a:solidFill>
            <a:schemeClr val="accent1"/>
          </a:solidFill>
        </p:spPr>
        <p:txBody>
          <a:bodyPr/>
          <a:lstStyle>
            <a:lvl1pPr>
              <a:defRPr sz="3600"/>
            </a:lvl1pPr>
          </a:lstStyle>
          <a:p>
            <a:r>
              <a:rPr lang="de-DE" dirty="0"/>
              <a:t>MASTERTITELFORMAT BEARBEITEN</a:t>
            </a:r>
          </a:p>
        </p:txBody>
      </p:sp>
      <p:sp>
        <p:nvSpPr>
          <p:cNvPr id="6" name="Textfeld 5"/>
          <p:cNvSpPr txBox="1"/>
          <p:nvPr userDrawn="1"/>
        </p:nvSpPr>
        <p:spPr>
          <a:xfrm>
            <a:off x="1727826" y="4489544"/>
            <a:ext cx="184666" cy="369332"/>
          </a:xfrm>
          <a:prstGeom prst="rect">
            <a:avLst/>
          </a:prstGeom>
          <a:noFill/>
        </p:spPr>
        <p:txBody>
          <a:bodyPr wrap="none" rtlCol="0">
            <a:spAutoFit/>
          </a:bodyPr>
          <a:lstStyle/>
          <a:p>
            <a:endParaRPr lang="de-DE" dirty="0"/>
          </a:p>
        </p:txBody>
      </p:sp>
    </p:spTree>
    <p:extLst>
      <p:ext uri="{BB962C8B-B14F-4D97-AF65-F5344CB8AC3E}">
        <p14:creationId xmlns:p14="http://schemas.microsoft.com/office/powerpoint/2010/main" val="2178662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 mit Beschriftun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1"/>
            <a:ext cx="9142413" cy="5939996"/>
          </a:xfrm>
          <a:prstGeom prst="rect">
            <a:avLst/>
          </a:prstGeom>
          <a:solidFill>
            <a:srgbClr val="156566"/>
          </a:solidFill>
        </p:spPr>
        <p:txBody>
          <a:bodyPr rtlCol="0" anchor="ctr">
            <a:noAutofit/>
          </a:bodyPr>
          <a:lstStyle>
            <a:lvl1pPr marL="0" indent="0" algn="ctr">
              <a:buNone/>
              <a:defRPr sz="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noProof="0" dirty="0"/>
          </a:p>
        </p:txBody>
      </p:sp>
      <p:sp>
        <p:nvSpPr>
          <p:cNvPr id="14" name="Text Placeholder 2"/>
          <p:cNvSpPr>
            <a:spLocks noGrp="1"/>
          </p:cNvSpPr>
          <p:nvPr>
            <p:ph type="body" idx="10"/>
          </p:nvPr>
        </p:nvSpPr>
        <p:spPr>
          <a:xfrm>
            <a:off x="264632" y="798771"/>
            <a:ext cx="8640000" cy="238725"/>
          </a:xfrm>
          <a:prstGeom prst="rect">
            <a:avLst/>
          </a:prstGeom>
          <a:effectLst>
            <a:outerShdw blurRad="50800" dist="38100" dir="2700000" algn="tl" rotWithShape="0">
              <a:prstClr val="black">
                <a:alpha val="40000"/>
              </a:prstClr>
            </a:outerShdw>
          </a:effectLst>
        </p:spPr>
        <p:txBody>
          <a:bodyPr lIns="0" tIns="0" rIns="0" bIns="0" rtlCol="0">
            <a:noAutofit/>
          </a:bodyPr>
          <a:lstStyle>
            <a:lvl1pPr marL="0" indent="0" algn="l">
              <a:spcBef>
                <a:spcPts val="0"/>
              </a:spcBef>
              <a:buNone/>
              <a:defRPr sz="1800" kern="1200">
                <a:solidFill>
                  <a:schemeClr val="bg1"/>
                </a:solidFill>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18" name="Title 1"/>
          <p:cNvSpPr>
            <a:spLocks noGrp="1"/>
          </p:cNvSpPr>
          <p:nvPr>
            <p:ph type="title" hasCustomPrompt="1"/>
          </p:nvPr>
        </p:nvSpPr>
        <p:spPr>
          <a:xfrm>
            <a:off x="260722" y="342634"/>
            <a:ext cx="8640000" cy="374437"/>
          </a:xfrm>
          <a:noFill/>
        </p:spPr>
        <p:txBody>
          <a:bodyPr lIns="0" tIns="0" rIns="0" bIns="0"/>
          <a:lstStyle>
            <a:lvl1pPr algn="l" defTabSz="914400" rtl="0" eaLnBrk="1" latinLnBrk="0" hangingPunct="1">
              <a:spcBef>
                <a:spcPct val="0"/>
              </a:spcBef>
              <a:buNone/>
              <a:defRPr sz="2400" b="1" i="0" kern="1200" cap="none" baseline="0">
                <a:solidFill>
                  <a:srgbClr val="FFFFFF"/>
                </a:solidFill>
                <a:effectLst>
                  <a:outerShdw blurRad="50800" dist="38100" dir="2700000" algn="tl" rotWithShape="0">
                    <a:prstClr val="black">
                      <a:alpha val="40000"/>
                    </a:prstClr>
                  </a:outerShdw>
                </a:effectLst>
                <a:latin typeface="+mj-lt"/>
                <a:ea typeface="+mj-ea"/>
                <a:cs typeface="+mj-cs"/>
              </a:defRPr>
            </a:lvl1pPr>
          </a:lstStyle>
          <a:p>
            <a:r>
              <a:rPr lang="de-DE" dirty="0"/>
              <a:t>MASTERTITELFORMAT BEARBEITEN</a:t>
            </a:r>
          </a:p>
        </p:txBody>
      </p:sp>
      <p:sp>
        <p:nvSpPr>
          <p:cNvPr id="5" name="Foliennummernplatzhalter 5"/>
          <p:cNvSpPr>
            <a:spLocks noGrp="1"/>
          </p:cNvSpPr>
          <p:nvPr>
            <p:ph type="sldNum" sz="quarter" idx="11"/>
          </p:nvPr>
        </p:nvSpPr>
        <p:spPr/>
        <p:txBody>
          <a:bodyPr/>
          <a:lstStyle>
            <a:lvl1pPr>
              <a:defRPr/>
            </a:lvl1pPr>
          </a:lstStyle>
          <a:p>
            <a:pPr>
              <a:defRPr/>
            </a:pPr>
            <a:fld id="{396F18A2-E596-A743-A351-DA2FED7EEC35}" type="slidenum">
              <a:rPr lang="de-DE"/>
              <a:pPr>
                <a:defRPr/>
              </a:pPr>
              <a:t>‹Nr.›</a:t>
            </a:fld>
            <a:endParaRPr lang="de-DE"/>
          </a:p>
        </p:txBody>
      </p:sp>
      <p:sp>
        <p:nvSpPr>
          <p:cNvPr id="6" name="Datumsplatzhalter 13"/>
          <p:cNvSpPr>
            <a:spLocks noGrp="1"/>
          </p:cNvSpPr>
          <p:nvPr>
            <p:ph type="dt" sz="half" idx="12"/>
          </p:nvPr>
        </p:nvSpPr>
        <p:spPr/>
        <p:txBody>
          <a:bodyPr/>
          <a:lstStyle>
            <a:lvl1pPr>
              <a:defRPr/>
            </a:lvl1pPr>
          </a:lstStyle>
          <a:p>
            <a:pPr>
              <a:defRPr/>
            </a:pPr>
            <a:r>
              <a:rPr lang="de-DE"/>
              <a:t>Stand 09.02.2018</a:t>
            </a:r>
          </a:p>
        </p:txBody>
      </p:sp>
      <p:sp>
        <p:nvSpPr>
          <p:cNvPr id="7" name="Fußzeilenplatzhalter 14"/>
          <p:cNvSpPr>
            <a:spLocks noGrp="1"/>
          </p:cNvSpPr>
          <p:nvPr>
            <p:ph type="ftr" sz="quarter" idx="13"/>
          </p:nvPr>
        </p:nvSpPr>
        <p:spPr/>
        <p:txBody>
          <a:bodyPr/>
          <a:lstStyle>
            <a:lvl1pPr>
              <a:defRPr/>
            </a:lvl1pPr>
          </a:lstStyle>
          <a:p>
            <a:pPr>
              <a:defRPr/>
            </a:pPr>
            <a:r>
              <a:rPr lang="fr-FR"/>
              <a:t> Schlichtungsstelle Bergschaden  NRW </a:t>
            </a:r>
            <a:endParaRPr lang="de-DE" dirty="0"/>
          </a:p>
        </p:txBody>
      </p:sp>
    </p:spTree>
    <p:extLst>
      <p:ext uri="{BB962C8B-B14F-4D97-AF65-F5344CB8AC3E}">
        <p14:creationId xmlns:p14="http://schemas.microsoft.com/office/powerpoint/2010/main" val="3543927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halt, Bild und Beschriftung">
    <p:spTree>
      <p:nvGrpSpPr>
        <p:cNvPr id="1" name=""/>
        <p:cNvGrpSpPr/>
        <p:nvPr/>
      </p:nvGrpSpPr>
      <p:grpSpPr>
        <a:xfrm>
          <a:off x="0" y="0"/>
          <a:ext cx="0" cy="0"/>
          <a:chOff x="0" y="0"/>
          <a:chExt cx="0" cy="0"/>
        </a:xfrm>
      </p:grpSpPr>
      <p:sp>
        <p:nvSpPr>
          <p:cNvPr id="14" name="Picture Placeholder 13"/>
          <p:cNvSpPr>
            <a:spLocks noGrp="1"/>
          </p:cNvSpPr>
          <p:nvPr>
            <p:ph type="pic" sz="quarter" idx="13"/>
          </p:nvPr>
        </p:nvSpPr>
        <p:spPr>
          <a:xfrm>
            <a:off x="254628" y="441196"/>
            <a:ext cx="2743200" cy="5288966"/>
          </a:xfrm>
          <a:prstGeom prst="rect">
            <a:avLst/>
          </a:prstGeom>
          <a:solidFill>
            <a:srgbClr val="156566"/>
          </a:solidFill>
        </p:spPr>
        <p:txBody>
          <a:bodyPr rtlCol="0" anchor="ctr">
            <a:noAutofit/>
          </a:bodyPr>
          <a:lstStyle>
            <a:lvl1pPr algn="ctr">
              <a:buNone/>
              <a:defRPr sz="800"/>
            </a:lvl1pPr>
          </a:lstStyle>
          <a:p>
            <a:pPr lvl="0"/>
            <a:r>
              <a:rPr lang="de-DE" noProof="0"/>
              <a:t>Bild durch Klicken auf Symbol hinzufügen</a:t>
            </a:r>
            <a:endParaRPr noProof="0" dirty="0"/>
          </a:p>
        </p:txBody>
      </p:sp>
      <p:sp>
        <p:nvSpPr>
          <p:cNvPr id="19" name="Title 1"/>
          <p:cNvSpPr>
            <a:spLocks noGrp="1"/>
          </p:cNvSpPr>
          <p:nvPr>
            <p:ph type="title" hasCustomPrompt="1"/>
          </p:nvPr>
        </p:nvSpPr>
        <p:spPr>
          <a:xfrm>
            <a:off x="265068" y="441075"/>
            <a:ext cx="2710608" cy="1588573"/>
          </a:xfrm>
          <a:noFill/>
        </p:spPr>
        <p:txBody>
          <a:bodyPr lIns="0" tIns="0" rIns="0" bIns="0"/>
          <a:lstStyle>
            <a:lvl1pPr algn="l" defTabSz="914400" rtl="0" eaLnBrk="1" latinLnBrk="0" hangingPunct="1">
              <a:spcBef>
                <a:spcPct val="0"/>
              </a:spcBef>
              <a:buNone/>
              <a:defRPr sz="2400" b="1" i="0" kern="1200" cap="none" baseline="0">
                <a:solidFill>
                  <a:schemeClr val="bg1"/>
                </a:solidFill>
                <a:latin typeface="+mj-lt"/>
                <a:ea typeface="+mj-ea"/>
                <a:cs typeface="+mj-cs"/>
              </a:defRPr>
            </a:lvl1pPr>
          </a:lstStyle>
          <a:p>
            <a:r>
              <a:rPr lang="de-DE" dirty="0"/>
              <a:t>MASTERTITEL-FORMAT BEARBEITEN</a:t>
            </a:r>
            <a:endParaRPr dirty="0"/>
          </a:p>
        </p:txBody>
      </p:sp>
      <p:sp>
        <p:nvSpPr>
          <p:cNvPr id="20" name="Text Placeholder 2"/>
          <p:cNvSpPr>
            <a:spLocks noGrp="1"/>
          </p:cNvSpPr>
          <p:nvPr>
            <p:ph type="body" idx="17"/>
          </p:nvPr>
        </p:nvSpPr>
        <p:spPr>
          <a:xfrm>
            <a:off x="278087" y="1686173"/>
            <a:ext cx="2697853" cy="1012806"/>
          </a:xfrm>
          <a:prstGeom prst="rect">
            <a:avLst/>
          </a:prstGeom>
        </p:spPr>
        <p:txBody>
          <a:bodyPr lIns="0" tIns="0" rIns="0" bIns="0" rtlCol="0">
            <a:noAutofit/>
          </a:bodyPr>
          <a:lstStyle>
            <a:lvl1pPr marL="0" indent="0" algn="l">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15" name="Textplatzhalter 14"/>
          <p:cNvSpPr>
            <a:spLocks noGrp="1"/>
          </p:cNvSpPr>
          <p:nvPr>
            <p:ph type="body" sz="quarter" idx="18"/>
          </p:nvPr>
        </p:nvSpPr>
        <p:spPr>
          <a:xfrm>
            <a:off x="3386138" y="441326"/>
            <a:ext cx="5507037" cy="5288836"/>
          </a:xfrm>
          <a:prstGeom prst="rect">
            <a:avLst/>
          </a:prstGeom>
        </p:spPr>
        <p:txBody>
          <a:bodyPr lIns="0" tIns="0" rIns="0" bIns="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Foliennummernplatzhalter 5"/>
          <p:cNvSpPr>
            <a:spLocks noGrp="1"/>
          </p:cNvSpPr>
          <p:nvPr>
            <p:ph type="sldNum" sz="quarter" idx="19"/>
          </p:nvPr>
        </p:nvSpPr>
        <p:spPr/>
        <p:txBody>
          <a:bodyPr/>
          <a:lstStyle>
            <a:lvl1pPr>
              <a:defRPr/>
            </a:lvl1pPr>
          </a:lstStyle>
          <a:p>
            <a:pPr>
              <a:defRPr/>
            </a:pPr>
            <a:fld id="{BEE026BD-08FD-7649-AABC-4CB3D06D60E6}" type="slidenum">
              <a:rPr lang="de-DE"/>
              <a:pPr>
                <a:defRPr/>
              </a:pPr>
              <a:t>‹Nr.›</a:t>
            </a:fld>
            <a:endParaRPr lang="de-DE"/>
          </a:p>
        </p:txBody>
      </p:sp>
      <p:sp>
        <p:nvSpPr>
          <p:cNvPr id="7" name="Datumsplatzhalter 13"/>
          <p:cNvSpPr>
            <a:spLocks noGrp="1"/>
          </p:cNvSpPr>
          <p:nvPr>
            <p:ph type="dt" sz="half" idx="20"/>
          </p:nvPr>
        </p:nvSpPr>
        <p:spPr/>
        <p:txBody>
          <a:bodyPr/>
          <a:lstStyle>
            <a:lvl1pPr>
              <a:defRPr/>
            </a:lvl1pPr>
          </a:lstStyle>
          <a:p>
            <a:pPr>
              <a:defRPr/>
            </a:pPr>
            <a:r>
              <a:rPr lang="de-DE"/>
              <a:t>Stand 09.02.2018</a:t>
            </a:r>
          </a:p>
        </p:txBody>
      </p:sp>
      <p:sp>
        <p:nvSpPr>
          <p:cNvPr id="8" name="Fußzeilenplatzhalter 14"/>
          <p:cNvSpPr>
            <a:spLocks noGrp="1"/>
          </p:cNvSpPr>
          <p:nvPr>
            <p:ph type="ftr" sz="quarter" idx="21"/>
          </p:nvPr>
        </p:nvSpPr>
        <p:spPr/>
        <p:txBody>
          <a:bodyPr/>
          <a:lstStyle>
            <a:lvl1pPr>
              <a:defRPr/>
            </a:lvl1pPr>
          </a:lstStyle>
          <a:p>
            <a:pPr>
              <a:defRPr/>
            </a:pPr>
            <a:r>
              <a:rPr lang="fr-FR"/>
              <a:t> Schlichtungsstelle Bergschaden  NRW </a:t>
            </a:r>
            <a:endParaRPr lang="de-DE" dirty="0"/>
          </a:p>
        </p:txBody>
      </p:sp>
    </p:spTree>
    <p:extLst>
      <p:ext uri="{BB962C8B-B14F-4D97-AF65-F5344CB8AC3E}">
        <p14:creationId xmlns:p14="http://schemas.microsoft.com/office/powerpoint/2010/main" val="2070274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Bilder mit Beschriftun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21013" y="442431"/>
            <a:ext cx="5872161" cy="3589339"/>
          </a:xfrm>
          <a:prstGeom prst="rect">
            <a:avLst/>
          </a:prstGeom>
        </p:spPr>
        <p:txBody>
          <a:bodyPr rtlCol="0" anchor="ctr">
            <a:normAutofit/>
          </a:bodyPr>
          <a:lstStyle>
            <a:lvl1pPr marL="0" indent="0" algn="ctr">
              <a:buNone/>
              <a:defRPr sz="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noProof="0" dirty="0"/>
          </a:p>
        </p:txBody>
      </p:sp>
      <p:sp>
        <p:nvSpPr>
          <p:cNvPr id="13" name="Picture Placeholder 2"/>
          <p:cNvSpPr>
            <a:spLocks noGrp="1"/>
          </p:cNvSpPr>
          <p:nvPr>
            <p:ph type="pic" idx="13"/>
          </p:nvPr>
        </p:nvSpPr>
        <p:spPr>
          <a:xfrm>
            <a:off x="269396" y="442432"/>
            <a:ext cx="2736850" cy="2907792"/>
          </a:xfrm>
          <a:prstGeom prst="rect">
            <a:avLst/>
          </a:prstGeom>
        </p:spPr>
        <p:txBody>
          <a:bodyPr rtlCol="0" anchor="ctr">
            <a:normAutofit/>
          </a:bodyPr>
          <a:lstStyle>
            <a:lvl1pPr marL="0" indent="0" algn="ctr">
              <a:buNone/>
              <a:defRPr sz="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noProof="0"/>
          </a:p>
        </p:txBody>
      </p:sp>
      <p:sp>
        <p:nvSpPr>
          <p:cNvPr id="14" name="Picture Placeholder 2"/>
          <p:cNvSpPr>
            <a:spLocks noGrp="1"/>
          </p:cNvSpPr>
          <p:nvPr>
            <p:ph type="pic" idx="14"/>
          </p:nvPr>
        </p:nvSpPr>
        <p:spPr>
          <a:xfrm>
            <a:off x="269396" y="3350225"/>
            <a:ext cx="2736850" cy="2424156"/>
          </a:xfrm>
          <a:prstGeom prst="rect">
            <a:avLst/>
          </a:prstGeom>
        </p:spPr>
        <p:txBody>
          <a:bodyPr rtlCol="0" anchor="ctr">
            <a:normAutofit/>
          </a:bodyPr>
          <a:lstStyle>
            <a:lvl1pPr marL="0" indent="0" algn="ctr">
              <a:buNone/>
              <a:defRPr sz="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noProof="0" dirty="0"/>
          </a:p>
        </p:txBody>
      </p:sp>
      <p:sp>
        <p:nvSpPr>
          <p:cNvPr id="20" name="Title 1"/>
          <p:cNvSpPr>
            <a:spLocks noGrp="1"/>
          </p:cNvSpPr>
          <p:nvPr>
            <p:ph type="title" hasCustomPrompt="1"/>
          </p:nvPr>
        </p:nvSpPr>
        <p:spPr>
          <a:xfrm>
            <a:off x="3117885" y="4462686"/>
            <a:ext cx="5777285" cy="374437"/>
          </a:xfrm>
          <a:noFill/>
        </p:spPr>
        <p:txBody>
          <a:bodyPr lIns="0" tIns="0" rIns="0" bIns="0"/>
          <a:lstStyle>
            <a:lvl1pPr algn="l" defTabSz="914400" rtl="0" eaLnBrk="1" latinLnBrk="0" hangingPunct="1">
              <a:spcBef>
                <a:spcPct val="0"/>
              </a:spcBef>
              <a:buNone/>
              <a:defRPr sz="2400" b="1" i="0" kern="1200" cap="none" baseline="0">
                <a:solidFill>
                  <a:srgbClr val="404040"/>
                </a:solidFill>
                <a:latin typeface="+mj-lt"/>
                <a:ea typeface="+mj-ea"/>
                <a:cs typeface="+mj-cs"/>
              </a:defRPr>
            </a:lvl1pPr>
          </a:lstStyle>
          <a:p>
            <a:r>
              <a:rPr lang="de-DE" dirty="0"/>
              <a:t>MASTERTITELFORMAT BEARBEITEN</a:t>
            </a:r>
          </a:p>
        </p:txBody>
      </p:sp>
      <p:sp>
        <p:nvSpPr>
          <p:cNvPr id="21" name="Text Placeholder 2"/>
          <p:cNvSpPr>
            <a:spLocks noGrp="1"/>
          </p:cNvSpPr>
          <p:nvPr>
            <p:ph type="body" idx="18"/>
          </p:nvPr>
        </p:nvSpPr>
        <p:spPr>
          <a:xfrm>
            <a:off x="3136563" y="4926207"/>
            <a:ext cx="5750098" cy="238725"/>
          </a:xfrm>
          <a:prstGeom prst="rect">
            <a:avLst/>
          </a:prstGeom>
        </p:spPr>
        <p:txBody>
          <a:bodyPr lIns="0" tIns="0" rIns="0" bIns="0" rtlCol="0">
            <a:noAutofit/>
          </a:bodyPr>
          <a:lstStyle>
            <a:lvl1pPr marL="0" indent="0" algn="l">
              <a:spcBef>
                <a:spcPts val="0"/>
              </a:spcBef>
              <a:buNone/>
              <a:defRPr sz="1800" kern="1200">
                <a:solidFill>
                  <a:schemeClr val="tx2"/>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7" name="Foliennummernplatzhalter 5"/>
          <p:cNvSpPr>
            <a:spLocks noGrp="1"/>
          </p:cNvSpPr>
          <p:nvPr>
            <p:ph type="sldNum" sz="quarter" idx="19"/>
          </p:nvPr>
        </p:nvSpPr>
        <p:spPr/>
        <p:txBody>
          <a:bodyPr/>
          <a:lstStyle>
            <a:lvl1pPr>
              <a:defRPr/>
            </a:lvl1pPr>
          </a:lstStyle>
          <a:p>
            <a:pPr>
              <a:defRPr/>
            </a:pPr>
            <a:fld id="{C26DE9FD-47DB-5D49-ABEA-EF9B91C432BB}" type="slidenum">
              <a:rPr lang="de-DE"/>
              <a:pPr>
                <a:defRPr/>
              </a:pPr>
              <a:t>‹Nr.›</a:t>
            </a:fld>
            <a:endParaRPr lang="de-DE"/>
          </a:p>
        </p:txBody>
      </p:sp>
      <p:sp>
        <p:nvSpPr>
          <p:cNvPr id="8" name="Datumsplatzhalter 13"/>
          <p:cNvSpPr>
            <a:spLocks noGrp="1"/>
          </p:cNvSpPr>
          <p:nvPr>
            <p:ph type="dt" sz="half" idx="20"/>
          </p:nvPr>
        </p:nvSpPr>
        <p:spPr/>
        <p:txBody>
          <a:bodyPr/>
          <a:lstStyle>
            <a:lvl1pPr>
              <a:defRPr/>
            </a:lvl1pPr>
          </a:lstStyle>
          <a:p>
            <a:pPr>
              <a:defRPr/>
            </a:pPr>
            <a:r>
              <a:rPr lang="de-DE"/>
              <a:t>Stand 09.02.2018</a:t>
            </a:r>
          </a:p>
        </p:txBody>
      </p:sp>
      <p:sp>
        <p:nvSpPr>
          <p:cNvPr id="9" name="Fußzeilenplatzhalter 14"/>
          <p:cNvSpPr>
            <a:spLocks noGrp="1"/>
          </p:cNvSpPr>
          <p:nvPr>
            <p:ph type="ftr" sz="quarter" idx="21"/>
          </p:nvPr>
        </p:nvSpPr>
        <p:spPr/>
        <p:txBody>
          <a:bodyPr/>
          <a:lstStyle>
            <a:lvl1pPr>
              <a:defRPr/>
            </a:lvl1pPr>
          </a:lstStyle>
          <a:p>
            <a:pPr>
              <a:defRPr/>
            </a:pPr>
            <a:r>
              <a:rPr lang="fr-FR"/>
              <a:t> Schlichtungsstelle Bergschaden  NRW </a:t>
            </a:r>
            <a:endParaRPr lang="de-DE" dirty="0"/>
          </a:p>
        </p:txBody>
      </p:sp>
    </p:spTree>
    <p:extLst>
      <p:ext uri="{BB962C8B-B14F-4D97-AF65-F5344CB8AC3E}">
        <p14:creationId xmlns:p14="http://schemas.microsoft.com/office/powerpoint/2010/main" val="617021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ild mit Beschriftung">
    <p:spTree>
      <p:nvGrpSpPr>
        <p:cNvPr id="1" name=""/>
        <p:cNvGrpSpPr/>
        <p:nvPr/>
      </p:nvGrpSpPr>
      <p:grpSpPr>
        <a:xfrm>
          <a:off x="0" y="0"/>
          <a:ext cx="0" cy="0"/>
          <a:chOff x="0" y="0"/>
          <a:chExt cx="0" cy="0"/>
        </a:xfrm>
      </p:grpSpPr>
      <p:sp>
        <p:nvSpPr>
          <p:cNvPr id="8" name="Picture Placeholder 2"/>
          <p:cNvSpPr>
            <a:spLocks noGrp="1"/>
          </p:cNvSpPr>
          <p:nvPr>
            <p:ph type="pic" idx="1"/>
          </p:nvPr>
        </p:nvSpPr>
        <p:spPr>
          <a:xfrm>
            <a:off x="0" y="1"/>
            <a:ext cx="9142413" cy="5939996"/>
          </a:xfrm>
          <a:prstGeom prst="rect">
            <a:avLst/>
          </a:prstGeom>
          <a:solidFill>
            <a:srgbClr val="156566"/>
          </a:solidFill>
        </p:spPr>
        <p:txBody>
          <a:bodyPr rtlCol="0" anchor="ctr">
            <a:noAutofit/>
          </a:bodyPr>
          <a:lstStyle>
            <a:lvl1pPr marL="0" indent="0" algn="ctr">
              <a:buNone/>
              <a:defRPr sz="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noProof="0" dirty="0"/>
          </a:p>
        </p:txBody>
      </p:sp>
      <p:sp>
        <p:nvSpPr>
          <p:cNvPr id="4" name="Title 1"/>
          <p:cNvSpPr txBox="1">
            <a:spLocks/>
          </p:cNvSpPr>
          <p:nvPr userDrawn="1"/>
        </p:nvSpPr>
        <p:spPr>
          <a:xfrm>
            <a:off x="260349" y="3258017"/>
            <a:ext cx="8632825" cy="374650"/>
          </a:xfrm>
          <a:prstGeom prst="rect">
            <a:avLst/>
          </a:prstGeom>
          <a:noFill/>
          <a:effectLst>
            <a:outerShdw blurRad="50800" dist="38100" dir="2700000" algn="tl" rotWithShape="0">
              <a:prstClr val="black">
                <a:alpha val="40000"/>
              </a:prstClr>
            </a:outerShdw>
          </a:effectLst>
        </p:spPr>
        <p:txBody>
          <a:bodyPr lIns="0" tIns="0" rIns="0" bIns="0"/>
          <a:lstStyle>
            <a:lvl1pPr algn="l" defTabSz="914400" rtl="0" eaLnBrk="1" latinLnBrk="0" hangingPunct="1">
              <a:spcBef>
                <a:spcPct val="0"/>
              </a:spcBef>
              <a:buNone/>
              <a:defRPr sz="2800" b="0" i="0" kern="1200" cap="none" baseline="0">
                <a:solidFill>
                  <a:srgbClr val="404040"/>
                </a:solidFill>
                <a:latin typeface="+mj-lt"/>
                <a:ea typeface="+mj-ea"/>
                <a:cs typeface="+mj-cs"/>
              </a:defRPr>
            </a:lvl1pPr>
          </a:lstStyle>
          <a:p>
            <a:pPr algn="ctr" fontAlgn="auto">
              <a:spcAft>
                <a:spcPts val="0"/>
              </a:spcAft>
              <a:defRPr/>
            </a:pPr>
            <a:r>
              <a:rPr lang="de-DE" dirty="0">
                <a:solidFill>
                  <a:schemeClr val="bg1"/>
                </a:solidFill>
              </a:rPr>
              <a:t>VIELEN DANK FÜR IHRE AUFMERKSAMKEIT</a:t>
            </a:r>
          </a:p>
        </p:txBody>
      </p:sp>
      <p:sp>
        <p:nvSpPr>
          <p:cNvPr id="5" name="Datumsplatzhalter 14"/>
          <p:cNvSpPr>
            <a:spLocks noGrp="1"/>
          </p:cNvSpPr>
          <p:nvPr>
            <p:ph type="dt" sz="half" idx="10"/>
          </p:nvPr>
        </p:nvSpPr>
        <p:spPr/>
        <p:txBody>
          <a:bodyPr/>
          <a:lstStyle>
            <a:lvl1pPr>
              <a:defRPr/>
            </a:lvl1pPr>
          </a:lstStyle>
          <a:p>
            <a:pPr>
              <a:defRPr/>
            </a:pPr>
            <a:r>
              <a:rPr lang="de-DE"/>
              <a:t>Stand 09.02.2018</a:t>
            </a:r>
          </a:p>
        </p:txBody>
      </p:sp>
      <p:sp>
        <p:nvSpPr>
          <p:cNvPr id="6" name="Fußzeilenplatzhalter 15"/>
          <p:cNvSpPr>
            <a:spLocks noGrp="1"/>
          </p:cNvSpPr>
          <p:nvPr>
            <p:ph type="ftr" sz="quarter" idx="11"/>
          </p:nvPr>
        </p:nvSpPr>
        <p:spPr/>
        <p:txBody>
          <a:bodyPr/>
          <a:lstStyle>
            <a:lvl1pPr>
              <a:defRPr/>
            </a:lvl1pPr>
          </a:lstStyle>
          <a:p>
            <a:pPr>
              <a:defRPr/>
            </a:pPr>
            <a:r>
              <a:rPr lang="fr-FR"/>
              <a:t> Schlichtungsstelle Bergschaden  NRW </a:t>
            </a:r>
            <a:endParaRPr lang="de-DE"/>
          </a:p>
        </p:txBody>
      </p:sp>
      <p:sp>
        <p:nvSpPr>
          <p:cNvPr id="7" name="Foliennummernplatzhalter 16"/>
          <p:cNvSpPr>
            <a:spLocks noGrp="1"/>
          </p:cNvSpPr>
          <p:nvPr>
            <p:ph type="sldNum" sz="quarter" idx="12"/>
          </p:nvPr>
        </p:nvSpPr>
        <p:spPr/>
        <p:txBody>
          <a:bodyPr/>
          <a:lstStyle>
            <a:lvl1pPr>
              <a:defRPr/>
            </a:lvl1pPr>
          </a:lstStyle>
          <a:p>
            <a:pPr>
              <a:defRPr/>
            </a:pPr>
            <a:fld id="{722BCE83-580D-CB48-89AF-B108EE5F5807}" type="slidenum">
              <a:rPr lang="de-DE"/>
              <a:pPr>
                <a:defRPr/>
              </a:pPr>
              <a:t>‹Nr.›</a:t>
            </a:fld>
            <a:endParaRPr lang="de-DE"/>
          </a:p>
        </p:txBody>
      </p:sp>
    </p:spTree>
    <p:extLst>
      <p:ext uri="{BB962C8B-B14F-4D97-AF65-F5344CB8AC3E}">
        <p14:creationId xmlns:p14="http://schemas.microsoft.com/office/powerpoint/2010/main" val="3103206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6" name="Rechteck 72"/>
          <p:cNvSpPr/>
          <p:nvPr userDrawn="1"/>
        </p:nvSpPr>
        <p:spPr bwMode="gray">
          <a:xfrm>
            <a:off x="252412" y="1631157"/>
            <a:ext cx="8639175" cy="41435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defRPr/>
            </a:pPr>
            <a:br>
              <a:rPr lang="en-US">
                <a:solidFill>
                  <a:srgbClr val="FE8000"/>
                </a:solidFill>
              </a:rPr>
            </a:br>
            <a:r>
              <a:rPr lang="en-US">
                <a:solidFill>
                  <a:srgbClr val="FE8000"/>
                </a:solidFill>
              </a:rPr>
              <a:t>Please restrict your content to this area</a:t>
            </a:r>
          </a:p>
        </p:txBody>
      </p:sp>
      <p:cxnSp>
        <p:nvCxnSpPr>
          <p:cNvPr id="7" name="Gerade Verbindung 84"/>
          <p:cNvCxnSpPr/>
          <p:nvPr userDrawn="1"/>
        </p:nvCxnSpPr>
        <p:spPr bwMode="gray">
          <a:xfrm rot="5400000">
            <a:off x="4664075" y="-3040062"/>
            <a:ext cx="0" cy="932815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8" name="Gerade Verbindung 85"/>
          <p:cNvCxnSpPr/>
          <p:nvPr userDrawn="1"/>
        </p:nvCxnSpPr>
        <p:spPr bwMode="gray">
          <a:xfrm rot="5400000">
            <a:off x="4664075" y="-4235450"/>
            <a:ext cx="0" cy="932815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9" name="Gerade Verbindung 86"/>
          <p:cNvCxnSpPr/>
          <p:nvPr userDrawn="1"/>
        </p:nvCxnSpPr>
        <p:spPr bwMode="gray">
          <a:xfrm rot="5400000">
            <a:off x="4664075" y="-1015433"/>
            <a:ext cx="0" cy="932815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0" name="Gerade Verbindung 87"/>
          <p:cNvCxnSpPr/>
          <p:nvPr userDrawn="1"/>
        </p:nvCxnSpPr>
        <p:spPr bwMode="gray">
          <a:xfrm rot="5400000">
            <a:off x="4664075" y="1282522"/>
            <a:ext cx="0" cy="932815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1" name="Gerade Verbindung 90"/>
          <p:cNvCxnSpPr/>
          <p:nvPr userDrawn="1"/>
        </p:nvCxnSpPr>
        <p:spPr bwMode="gray">
          <a:xfrm>
            <a:off x="252413"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2" name="Gerade Verbindung 91"/>
          <p:cNvCxnSpPr/>
          <p:nvPr userDrawn="1"/>
        </p:nvCxnSpPr>
        <p:spPr bwMode="gray">
          <a:xfrm>
            <a:off x="2284413"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3" name="Gerade Verbindung 92"/>
          <p:cNvCxnSpPr/>
          <p:nvPr userDrawn="1"/>
        </p:nvCxnSpPr>
        <p:spPr bwMode="gray">
          <a:xfrm>
            <a:off x="4138613"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4" name="Gerade Verbindung 93"/>
          <p:cNvCxnSpPr/>
          <p:nvPr userDrawn="1"/>
        </p:nvCxnSpPr>
        <p:spPr bwMode="gray">
          <a:xfrm>
            <a:off x="4572000"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5" name="Gerade Verbindung 95"/>
          <p:cNvCxnSpPr/>
          <p:nvPr userDrawn="1"/>
        </p:nvCxnSpPr>
        <p:spPr bwMode="gray">
          <a:xfrm>
            <a:off x="6858000"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6" name="Gerade Verbindung 96"/>
          <p:cNvCxnSpPr/>
          <p:nvPr userDrawn="1"/>
        </p:nvCxnSpPr>
        <p:spPr bwMode="gray">
          <a:xfrm>
            <a:off x="7521575"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7" name="Gerade Verbindung 97"/>
          <p:cNvCxnSpPr/>
          <p:nvPr userDrawn="1"/>
        </p:nvCxnSpPr>
        <p:spPr bwMode="gray">
          <a:xfrm>
            <a:off x="8891588"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8" name="Gerade Verbindung 31"/>
          <p:cNvCxnSpPr/>
          <p:nvPr userDrawn="1"/>
        </p:nvCxnSpPr>
        <p:spPr bwMode="gray">
          <a:xfrm>
            <a:off x="5003800" y="23044"/>
            <a:ext cx="0" cy="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sp>
        <p:nvSpPr>
          <p:cNvPr id="19" name="Titel 1"/>
          <p:cNvSpPr txBox="1">
            <a:spLocks/>
          </p:cNvSpPr>
          <p:nvPr userDrawn="1"/>
        </p:nvSpPr>
        <p:spPr bwMode="gray">
          <a:xfrm>
            <a:off x="252413" y="428625"/>
            <a:ext cx="7273925" cy="575615"/>
          </a:xfrm>
          <a:prstGeom prst="rect">
            <a:avLst/>
          </a:prstGeom>
        </p:spPr>
        <p:txBody>
          <a:bodyPr lIns="0" tIns="0" rIns="0" bIns="0" anchor="b"/>
          <a:lstStyle>
            <a:lvl1pPr algn="l" defTabSz="914400" rtl="0" eaLnBrk="1" latinLnBrk="0" hangingPunct="1">
              <a:spcBef>
                <a:spcPct val="0"/>
              </a:spcBef>
              <a:buNone/>
              <a:defRPr sz="3200" kern="1200">
                <a:solidFill>
                  <a:srgbClr val="FE8000"/>
                </a:solidFill>
                <a:latin typeface="+mj-lt"/>
                <a:ea typeface="+mj-ea"/>
                <a:cs typeface="+mj-cs"/>
              </a:defRPr>
            </a:lvl1pPr>
          </a:lstStyle>
          <a:p>
            <a:pPr>
              <a:defRPr/>
            </a:pPr>
            <a:r>
              <a:rPr lang="en-US" dirty="0"/>
              <a:t>Content area and guides</a:t>
            </a:r>
          </a:p>
        </p:txBody>
      </p:sp>
      <p:cxnSp>
        <p:nvCxnSpPr>
          <p:cNvPr id="20" name="Gerade Verbindung 93"/>
          <p:cNvCxnSpPr/>
          <p:nvPr userDrawn="1"/>
        </p:nvCxnSpPr>
        <p:spPr bwMode="gray">
          <a:xfrm>
            <a:off x="5008563"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2209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äsentations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3999" cy="3640372"/>
          </a:xfrm>
          <a:prstGeom prst="rect">
            <a:avLst/>
          </a:prstGeom>
        </p:spPr>
        <p:txBody>
          <a:bodyPr anchor="ctr"/>
          <a:lstStyle>
            <a:lvl1pPr algn="ctr">
              <a:defRPr sz="800"/>
            </a:lvl1pPr>
            <a:lvl5pPr>
              <a:defRPr/>
            </a:lvl5pPr>
          </a:lstStyle>
          <a:p>
            <a:pPr lvl="0"/>
            <a:r>
              <a:rPr lang="de-DE"/>
              <a:t>Textmasterformat bearbeiten</a:t>
            </a:r>
          </a:p>
        </p:txBody>
      </p:sp>
      <p:sp>
        <p:nvSpPr>
          <p:cNvPr id="6" name="Textfeld 5"/>
          <p:cNvSpPr txBox="1"/>
          <p:nvPr userDrawn="1"/>
        </p:nvSpPr>
        <p:spPr>
          <a:xfrm>
            <a:off x="1727826" y="4489544"/>
            <a:ext cx="184666" cy="369332"/>
          </a:xfrm>
          <a:prstGeom prst="rect">
            <a:avLst/>
          </a:prstGeom>
          <a:noFill/>
        </p:spPr>
        <p:txBody>
          <a:bodyPr wrap="none" rtlCol="0">
            <a:spAutoFit/>
          </a:bodyPr>
          <a:lstStyle/>
          <a:p>
            <a:endParaRPr lang="de-DE" dirty="0"/>
          </a:p>
        </p:txBody>
      </p:sp>
      <p:sp>
        <p:nvSpPr>
          <p:cNvPr id="8" name="Title 1"/>
          <p:cNvSpPr>
            <a:spLocks noGrp="1"/>
          </p:cNvSpPr>
          <p:nvPr>
            <p:ph type="ctrTitle" hasCustomPrompt="1"/>
          </p:nvPr>
        </p:nvSpPr>
        <p:spPr>
          <a:xfrm>
            <a:off x="261467" y="4094275"/>
            <a:ext cx="8631708" cy="565987"/>
          </a:xfrm>
          <a:prstGeom prst="rect">
            <a:avLst/>
          </a:prstGeom>
          <a:noFill/>
        </p:spPr>
        <p:txBody>
          <a:bodyPr lIns="0" tIns="0" rIns="0" bIns="0" anchor="b"/>
          <a:lstStyle>
            <a:lvl1pPr marL="0" algn="l" defTabSz="914400" rtl="0" eaLnBrk="1" latinLnBrk="0" hangingPunct="1">
              <a:lnSpc>
                <a:spcPts val="4600"/>
              </a:lnSpc>
              <a:spcBef>
                <a:spcPct val="0"/>
              </a:spcBef>
              <a:buNone/>
              <a:defRPr sz="3600" kern="1200">
                <a:solidFill>
                  <a:schemeClr val="tx1"/>
                </a:solidFill>
                <a:latin typeface="+mj-lt"/>
                <a:ea typeface="+mj-ea"/>
                <a:cs typeface="+mj-cs"/>
              </a:defRPr>
            </a:lvl1pPr>
          </a:lstStyle>
          <a:p>
            <a:r>
              <a:rPr lang="de-DE" dirty="0"/>
              <a:t>MASTERTITELFORMAT ALTERNATIV</a:t>
            </a:r>
          </a:p>
        </p:txBody>
      </p:sp>
      <p:sp>
        <p:nvSpPr>
          <p:cNvPr id="10" name="Subtitle 2"/>
          <p:cNvSpPr>
            <a:spLocks noGrp="1"/>
          </p:cNvSpPr>
          <p:nvPr>
            <p:ph type="subTitle" idx="10"/>
          </p:nvPr>
        </p:nvSpPr>
        <p:spPr>
          <a:xfrm>
            <a:off x="261467" y="4655549"/>
            <a:ext cx="8631708" cy="484632"/>
          </a:xfrm>
          <a:prstGeom prst="rect">
            <a:avLst/>
          </a:prstGeom>
        </p:spPr>
        <p:txBody>
          <a:bodyPr lIns="0" tIns="0" rIns="0" bIns="0" rtlCol="0">
            <a:no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dirty="0"/>
          </a:p>
        </p:txBody>
      </p:sp>
    </p:spTree>
    <p:extLst>
      <p:ext uri="{BB962C8B-B14F-4D97-AF65-F5344CB8AC3E}">
        <p14:creationId xmlns:p14="http://schemas.microsoft.com/office/powerpoint/2010/main" val="319073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bschnittsüberschrif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61467" y="2614615"/>
            <a:ext cx="8631708" cy="565987"/>
          </a:xfrm>
          <a:noFill/>
        </p:spPr>
        <p:txBody>
          <a:bodyPr lIns="0" tIns="0" rIns="0" bIns="0" anchor="b"/>
          <a:lstStyle>
            <a:lvl1pPr marL="0" algn="l" defTabSz="914400" rtl="0" eaLnBrk="1" latinLnBrk="0" hangingPunct="1">
              <a:lnSpc>
                <a:spcPts val="4600"/>
              </a:lnSpc>
              <a:spcBef>
                <a:spcPct val="0"/>
              </a:spcBef>
              <a:buNone/>
              <a:defRPr sz="2800" kern="1200">
                <a:solidFill>
                  <a:schemeClr val="tx1"/>
                </a:solidFill>
                <a:latin typeface="+mj-lt"/>
                <a:ea typeface="+mj-ea"/>
                <a:cs typeface="+mj-cs"/>
              </a:defRPr>
            </a:lvl1pPr>
          </a:lstStyle>
          <a:p>
            <a:r>
              <a:rPr lang="de-DE" dirty="0"/>
              <a:t>ZWISCHENTITEL</a:t>
            </a:r>
          </a:p>
        </p:txBody>
      </p:sp>
      <p:sp>
        <p:nvSpPr>
          <p:cNvPr id="3" name="Subtitle 2"/>
          <p:cNvSpPr>
            <a:spLocks noGrp="1"/>
          </p:cNvSpPr>
          <p:nvPr>
            <p:ph type="subTitle" idx="1"/>
          </p:nvPr>
        </p:nvSpPr>
        <p:spPr>
          <a:xfrm>
            <a:off x="261467" y="3175889"/>
            <a:ext cx="8631708" cy="484632"/>
          </a:xfrm>
          <a:prstGeom prst="rect">
            <a:avLst/>
          </a:prstGeom>
        </p:spPr>
        <p:txBody>
          <a:bodyPr lIns="0" tIns="0" rIns="0" bIns="0" rtlCol="0">
            <a:no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dirty="0"/>
          </a:p>
        </p:txBody>
      </p:sp>
      <p:sp>
        <p:nvSpPr>
          <p:cNvPr id="8" name="Datumsplatzhalter 18"/>
          <p:cNvSpPr>
            <a:spLocks noGrp="1"/>
          </p:cNvSpPr>
          <p:nvPr>
            <p:ph type="dt" sz="half" idx="14"/>
          </p:nvPr>
        </p:nvSpPr>
        <p:spPr/>
        <p:txBody>
          <a:bodyPr/>
          <a:lstStyle>
            <a:lvl1pPr>
              <a:defRPr/>
            </a:lvl1pPr>
          </a:lstStyle>
          <a:p>
            <a:pPr>
              <a:defRPr/>
            </a:pPr>
            <a:r>
              <a:rPr lang="de-DE"/>
              <a:t>Stand 09.02.2018</a:t>
            </a:r>
          </a:p>
        </p:txBody>
      </p:sp>
      <p:sp>
        <p:nvSpPr>
          <p:cNvPr id="9" name="Fußzeilenplatzhalter 19"/>
          <p:cNvSpPr>
            <a:spLocks noGrp="1"/>
          </p:cNvSpPr>
          <p:nvPr>
            <p:ph type="ftr" sz="quarter" idx="15"/>
          </p:nvPr>
        </p:nvSpPr>
        <p:spPr/>
        <p:txBody>
          <a:bodyPr/>
          <a:lstStyle>
            <a:lvl1pPr>
              <a:defRPr/>
            </a:lvl1pPr>
          </a:lstStyle>
          <a:p>
            <a:pPr>
              <a:defRPr/>
            </a:pPr>
            <a:r>
              <a:rPr lang="fr-FR"/>
              <a:t> Schlichtungsstelle Bergschaden  NRW </a:t>
            </a:r>
            <a:endParaRPr lang="de-DE" dirty="0"/>
          </a:p>
        </p:txBody>
      </p:sp>
      <p:sp>
        <p:nvSpPr>
          <p:cNvPr id="10" name="Foliennummernplatzhalter 20"/>
          <p:cNvSpPr>
            <a:spLocks noGrp="1"/>
          </p:cNvSpPr>
          <p:nvPr>
            <p:ph type="sldNum" sz="quarter" idx="16"/>
          </p:nvPr>
        </p:nvSpPr>
        <p:spPr/>
        <p:txBody>
          <a:bodyPr/>
          <a:lstStyle>
            <a:lvl1pPr>
              <a:defRPr/>
            </a:lvl1pPr>
          </a:lstStyle>
          <a:p>
            <a:pPr>
              <a:defRPr/>
            </a:pPr>
            <a:fld id="{D4A23FD5-FFB6-5F4B-B85E-E76ADB930745}" type="slidenum">
              <a:rPr lang="de-DE"/>
              <a:pPr>
                <a:defRPr/>
              </a:pPr>
              <a:t>‹Nr.›</a:t>
            </a:fld>
            <a:endParaRPr lang="de-DE"/>
          </a:p>
        </p:txBody>
      </p:sp>
    </p:spTree>
    <p:extLst>
      <p:ext uri="{BB962C8B-B14F-4D97-AF65-F5344CB8AC3E}">
        <p14:creationId xmlns:p14="http://schemas.microsoft.com/office/powerpoint/2010/main" val="337667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
        <p:nvSpPr>
          <p:cNvPr id="11" name="Picture Placeholder 2"/>
          <p:cNvSpPr>
            <a:spLocks noGrp="1"/>
          </p:cNvSpPr>
          <p:nvPr>
            <p:ph type="pic" idx="17"/>
          </p:nvPr>
        </p:nvSpPr>
        <p:spPr>
          <a:xfrm>
            <a:off x="0" y="1"/>
            <a:ext cx="9142413" cy="5939996"/>
          </a:xfrm>
          <a:prstGeom prst="rect">
            <a:avLst/>
          </a:prstGeom>
          <a:solidFill>
            <a:srgbClr val="156566"/>
          </a:solidFill>
        </p:spPr>
        <p:txBody>
          <a:bodyPr rtlCol="0" anchor="ctr">
            <a:noAutofit/>
          </a:bodyPr>
          <a:lstStyle>
            <a:lvl1pPr marL="0" indent="0" algn="ctr">
              <a:buNone/>
              <a:defRPr sz="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noProof="0" dirty="0"/>
          </a:p>
        </p:txBody>
      </p:sp>
      <p:sp>
        <p:nvSpPr>
          <p:cNvPr id="2" name="Title 1"/>
          <p:cNvSpPr>
            <a:spLocks noGrp="1"/>
          </p:cNvSpPr>
          <p:nvPr>
            <p:ph type="ctrTitle" hasCustomPrompt="1"/>
          </p:nvPr>
        </p:nvSpPr>
        <p:spPr>
          <a:xfrm>
            <a:off x="261467" y="2202532"/>
            <a:ext cx="8631708" cy="565987"/>
          </a:xfrm>
          <a:noFill/>
        </p:spPr>
        <p:txBody>
          <a:bodyPr lIns="0" tIns="0" rIns="0" bIns="0" anchor="b"/>
          <a:lstStyle>
            <a:lvl1pPr marL="0" algn="l" defTabSz="914400" rtl="0" eaLnBrk="1" latinLnBrk="0" hangingPunct="1">
              <a:lnSpc>
                <a:spcPts val="4600"/>
              </a:lnSpc>
              <a:spcBef>
                <a:spcPct val="0"/>
              </a:spcBef>
              <a:buNone/>
              <a:defRPr sz="2800" kern="1200">
                <a:solidFill>
                  <a:srgbClr val="FFFFFF"/>
                </a:solidFill>
                <a:latin typeface="+mj-lt"/>
                <a:ea typeface="+mj-ea"/>
                <a:cs typeface="+mj-cs"/>
              </a:defRPr>
            </a:lvl1pPr>
          </a:lstStyle>
          <a:p>
            <a:r>
              <a:rPr lang="de-DE" dirty="0"/>
              <a:t>HERZLICH WILLKOMMEN</a:t>
            </a:r>
          </a:p>
        </p:txBody>
      </p:sp>
      <p:sp>
        <p:nvSpPr>
          <p:cNvPr id="3" name="Subtitle 2"/>
          <p:cNvSpPr>
            <a:spLocks noGrp="1"/>
          </p:cNvSpPr>
          <p:nvPr>
            <p:ph type="subTitle" idx="1" hasCustomPrompt="1"/>
          </p:nvPr>
        </p:nvSpPr>
        <p:spPr>
          <a:xfrm>
            <a:off x="261467" y="3137773"/>
            <a:ext cx="8631708" cy="484632"/>
          </a:xfrm>
          <a:prstGeom prst="rect">
            <a:avLst/>
          </a:prstGeom>
        </p:spPr>
        <p:txBody>
          <a:bodyPr lIns="0" tIns="0" rIns="0" bIns="0" rtlCol="0">
            <a:no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rgbClr val="FFFFFF"/>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Vortragstitel</a:t>
            </a:r>
            <a:br>
              <a:rPr lang="de-DE" dirty="0"/>
            </a:br>
            <a:r>
              <a:rPr lang="de-DE" dirty="0"/>
              <a:t>Referent</a:t>
            </a:r>
            <a:endParaRPr dirty="0"/>
          </a:p>
        </p:txBody>
      </p:sp>
      <p:sp>
        <p:nvSpPr>
          <p:cNvPr id="8" name="Datumsplatzhalter 18"/>
          <p:cNvSpPr>
            <a:spLocks noGrp="1"/>
          </p:cNvSpPr>
          <p:nvPr>
            <p:ph type="dt" sz="half" idx="14"/>
          </p:nvPr>
        </p:nvSpPr>
        <p:spPr/>
        <p:txBody>
          <a:bodyPr/>
          <a:lstStyle>
            <a:lvl1pPr>
              <a:defRPr/>
            </a:lvl1pPr>
          </a:lstStyle>
          <a:p>
            <a:pPr>
              <a:defRPr/>
            </a:pPr>
            <a:r>
              <a:rPr lang="de-DE"/>
              <a:t>Stand 09.02.2018</a:t>
            </a:r>
          </a:p>
        </p:txBody>
      </p:sp>
      <p:sp>
        <p:nvSpPr>
          <p:cNvPr id="9" name="Fußzeilenplatzhalter 19"/>
          <p:cNvSpPr>
            <a:spLocks noGrp="1"/>
          </p:cNvSpPr>
          <p:nvPr>
            <p:ph type="ftr" sz="quarter" idx="15"/>
          </p:nvPr>
        </p:nvSpPr>
        <p:spPr/>
        <p:txBody>
          <a:bodyPr/>
          <a:lstStyle>
            <a:lvl1pPr>
              <a:defRPr/>
            </a:lvl1pPr>
          </a:lstStyle>
          <a:p>
            <a:pPr>
              <a:defRPr/>
            </a:pPr>
            <a:r>
              <a:rPr lang="fr-FR"/>
              <a:t> Schlichtungsstelle Bergschaden  NRW </a:t>
            </a:r>
            <a:endParaRPr lang="de-DE" dirty="0"/>
          </a:p>
        </p:txBody>
      </p:sp>
      <p:sp>
        <p:nvSpPr>
          <p:cNvPr id="10" name="Foliennummernplatzhalter 20"/>
          <p:cNvSpPr>
            <a:spLocks noGrp="1"/>
          </p:cNvSpPr>
          <p:nvPr>
            <p:ph type="sldNum" sz="quarter" idx="16"/>
          </p:nvPr>
        </p:nvSpPr>
        <p:spPr/>
        <p:txBody>
          <a:bodyPr/>
          <a:lstStyle>
            <a:lvl1pPr>
              <a:defRPr/>
            </a:lvl1pPr>
          </a:lstStyle>
          <a:p>
            <a:pPr>
              <a:defRPr/>
            </a:pPr>
            <a:fld id="{D4A23FD5-FFB6-5F4B-B85E-E76ADB930745}" type="slidenum">
              <a:rPr lang="de-DE"/>
              <a:pPr>
                <a:defRPr/>
              </a:pPr>
              <a:t>‹Nr.›</a:t>
            </a:fld>
            <a:endParaRPr lang="de-DE"/>
          </a:p>
        </p:txBody>
      </p:sp>
    </p:spTree>
    <p:extLst>
      <p:ext uri="{BB962C8B-B14F-4D97-AF65-F5344CB8AC3E}">
        <p14:creationId xmlns:p14="http://schemas.microsoft.com/office/powerpoint/2010/main" val="2152665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bschnittsüberschrift und Inhalt">
    <p:spTree>
      <p:nvGrpSpPr>
        <p:cNvPr id="1" name=""/>
        <p:cNvGrpSpPr/>
        <p:nvPr/>
      </p:nvGrpSpPr>
      <p:grpSpPr>
        <a:xfrm>
          <a:off x="0" y="0"/>
          <a:ext cx="0" cy="0"/>
          <a:chOff x="0" y="0"/>
          <a:chExt cx="0" cy="0"/>
        </a:xfrm>
      </p:grpSpPr>
      <p:sp>
        <p:nvSpPr>
          <p:cNvPr id="24" name="Textplatzhalter 23"/>
          <p:cNvSpPr>
            <a:spLocks noGrp="1"/>
          </p:cNvSpPr>
          <p:nvPr>
            <p:ph type="body" sz="quarter" idx="14"/>
          </p:nvPr>
        </p:nvSpPr>
        <p:spPr>
          <a:xfrm>
            <a:off x="257023" y="1227137"/>
            <a:ext cx="8610904" cy="4497394"/>
          </a:xfrm>
          <a:prstGeom prst="rect">
            <a:avLst/>
          </a:prstGeom>
        </p:spPr>
        <p:txBody>
          <a:bodyPr lIns="0" tIns="0" rIns="0" bIns="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Datumsplatzhalter 6"/>
          <p:cNvSpPr>
            <a:spLocks noGrp="1"/>
          </p:cNvSpPr>
          <p:nvPr>
            <p:ph type="dt" sz="half" idx="15"/>
          </p:nvPr>
        </p:nvSpPr>
        <p:spPr/>
        <p:txBody>
          <a:bodyPr/>
          <a:lstStyle>
            <a:lvl1pPr>
              <a:defRPr/>
            </a:lvl1pPr>
          </a:lstStyle>
          <a:p>
            <a:pPr>
              <a:defRPr/>
            </a:pPr>
            <a:r>
              <a:rPr lang="de-DE"/>
              <a:t>Stand 09.02.2018</a:t>
            </a:r>
          </a:p>
        </p:txBody>
      </p:sp>
      <p:sp>
        <p:nvSpPr>
          <p:cNvPr id="7" name="Fußzeilenplatzhalter 16"/>
          <p:cNvSpPr>
            <a:spLocks noGrp="1"/>
          </p:cNvSpPr>
          <p:nvPr>
            <p:ph type="ftr" sz="quarter" idx="16"/>
          </p:nvPr>
        </p:nvSpPr>
        <p:spPr/>
        <p:txBody>
          <a:bodyPr/>
          <a:lstStyle>
            <a:lvl1pPr>
              <a:defRPr/>
            </a:lvl1pPr>
          </a:lstStyle>
          <a:p>
            <a:pPr>
              <a:defRPr/>
            </a:pPr>
            <a:r>
              <a:rPr lang="fr-FR"/>
              <a:t> Schlichtungsstelle Bergschaden  NRW </a:t>
            </a:r>
            <a:endParaRPr lang="de-DE" dirty="0"/>
          </a:p>
        </p:txBody>
      </p:sp>
      <p:sp>
        <p:nvSpPr>
          <p:cNvPr id="8" name="Foliennummernplatzhalter 17"/>
          <p:cNvSpPr>
            <a:spLocks noGrp="1"/>
          </p:cNvSpPr>
          <p:nvPr>
            <p:ph type="sldNum" sz="quarter" idx="17"/>
          </p:nvPr>
        </p:nvSpPr>
        <p:spPr/>
        <p:txBody>
          <a:bodyPr/>
          <a:lstStyle>
            <a:lvl1pPr>
              <a:defRPr/>
            </a:lvl1pPr>
          </a:lstStyle>
          <a:p>
            <a:pPr>
              <a:defRPr/>
            </a:pPr>
            <a:fld id="{52520EB4-E69F-5047-99DF-B4F4DF65CA9B}" type="slidenum">
              <a:rPr lang="de-DE"/>
              <a:pPr>
                <a:defRPr/>
              </a:pPr>
              <a:t>‹Nr.›</a:t>
            </a:fld>
            <a:endParaRPr lang="de-DE"/>
          </a:p>
        </p:txBody>
      </p:sp>
      <p:sp>
        <p:nvSpPr>
          <p:cNvPr id="9" name="Title 1"/>
          <p:cNvSpPr>
            <a:spLocks noGrp="1"/>
          </p:cNvSpPr>
          <p:nvPr>
            <p:ph type="title" hasCustomPrompt="1"/>
          </p:nvPr>
        </p:nvSpPr>
        <p:spPr>
          <a:xfrm>
            <a:off x="260722" y="342634"/>
            <a:ext cx="8640000" cy="374437"/>
          </a:xfrm>
          <a:noFill/>
        </p:spPr>
        <p:txBody>
          <a:bodyPr lIns="0" tIns="0" rIns="0" bIns="0"/>
          <a:lstStyle>
            <a:lvl1pPr algn="l" defTabSz="914400" rtl="0" eaLnBrk="1" latinLnBrk="0" hangingPunct="1">
              <a:spcBef>
                <a:spcPct val="0"/>
              </a:spcBef>
              <a:buNone/>
              <a:defRPr sz="2400" b="1" i="0" kern="1200" cap="none" baseline="0">
                <a:solidFill>
                  <a:srgbClr val="404040"/>
                </a:solidFill>
                <a:latin typeface="+mj-lt"/>
                <a:ea typeface="+mj-ea"/>
                <a:cs typeface="+mj-cs"/>
              </a:defRPr>
            </a:lvl1pPr>
          </a:lstStyle>
          <a:p>
            <a:r>
              <a:rPr lang="de-DE" dirty="0"/>
              <a:t>MASTERTITELFORMAT BEARBEITEN</a:t>
            </a:r>
          </a:p>
        </p:txBody>
      </p:sp>
      <p:sp>
        <p:nvSpPr>
          <p:cNvPr id="10" name="Text Placeholder 2"/>
          <p:cNvSpPr>
            <a:spLocks noGrp="1"/>
          </p:cNvSpPr>
          <p:nvPr>
            <p:ph type="body" idx="1"/>
          </p:nvPr>
        </p:nvSpPr>
        <p:spPr>
          <a:xfrm>
            <a:off x="260722" y="798771"/>
            <a:ext cx="8640000" cy="238725"/>
          </a:xfrm>
          <a:prstGeom prst="rect">
            <a:avLst/>
          </a:prstGeom>
        </p:spPr>
        <p:txBody>
          <a:bodyPr lIns="0" tIns="0" rIns="0" bIns="0" rtlCol="0">
            <a:noAutofit/>
          </a:bodyPr>
          <a:lstStyle>
            <a:lvl1pPr marL="0" indent="0" algn="l">
              <a:spcBef>
                <a:spcPts val="0"/>
              </a:spcBef>
              <a:buNone/>
              <a:defRPr sz="1800" kern="1200">
                <a:solidFill>
                  <a:schemeClr val="tx2"/>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Tree>
    <p:extLst>
      <p:ext uri="{BB962C8B-B14F-4D97-AF65-F5344CB8AC3E}">
        <p14:creationId xmlns:p14="http://schemas.microsoft.com/office/powerpoint/2010/main" val="953315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bschnitt mit Bild">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62009" y="1238844"/>
            <a:ext cx="8640000" cy="4513384"/>
          </a:xfrm>
          <a:prstGeom prst="rect">
            <a:avLst/>
          </a:prstGeom>
        </p:spPr>
        <p:txBody>
          <a:bodyPr rtlCol="0" anchor="ctr">
            <a:noAutofit/>
          </a:bodyPr>
          <a:lstStyle>
            <a:lvl1pPr algn="ctr">
              <a:buNone/>
              <a:defRPr sz="800"/>
            </a:lvl1pPr>
          </a:lstStyle>
          <a:p>
            <a:pPr lvl="0"/>
            <a:r>
              <a:rPr lang="de-DE" noProof="0"/>
              <a:t>Bild durch Klicken auf Symbol hinzufügen</a:t>
            </a:r>
            <a:endParaRPr noProof="0" dirty="0"/>
          </a:p>
        </p:txBody>
      </p:sp>
      <p:sp>
        <p:nvSpPr>
          <p:cNvPr id="6" name="Datumsplatzhalter 17"/>
          <p:cNvSpPr>
            <a:spLocks noGrp="1"/>
          </p:cNvSpPr>
          <p:nvPr>
            <p:ph type="dt" sz="half" idx="14"/>
          </p:nvPr>
        </p:nvSpPr>
        <p:spPr/>
        <p:txBody>
          <a:bodyPr/>
          <a:lstStyle>
            <a:lvl1pPr>
              <a:defRPr/>
            </a:lvl1pPr>
          </a:lstStyle>
          <a:p>
            <a:pPr>
              <a:defRPr/>
            </a:pPr>
            <a:r>
              <a:rPr lang="de-DE"/>
              <a:t>Stand 09.02.2018</a:t>
            </a:r>
          </a:p>
        </p:txBody>
      </p:sp>
      <p:sp>
        <p:nvSpPr>
          <p:cNvPr id="7" name="Fußzeilenplatzhalter 18"/>
          <p:cNvSpPr>
            <a:spLocks noGrp="1"/>
          </p:cNvSpPr>
          <p:nvPr>
            <p:ph type="ftr" sz="quarter" idx="15"/>
          </p:nvPr>
        </p:nvSpPr>
        <p:spPr/>
        <p:txBody>
          <a:bodyPr/>
          <a:lstStyle>
            <a:lvl1pPr>
              <a:defRPr/>
            </a:lvl1pPr>
          </a:lstStyle>
          <a:p>
            <a:pPr>
              <a:defRPr/>
            </a:pPr>
            <a:r>
              <a:rPr lang="fr-FR"/>
              <a:t> Schlichtungsstelle Bergschaden  NRW </a:t>
            </a:r>
            <a:endParaRPr lang="de-DE" dirty="0"/>
          </a:p>
        </p:txBody>
      </p:sp>
      <p:sp>
        <p:nvSpPr>
          <p:cNvPr id="8" name="Foliennummernplatzhalter 19"/>
          <p:cNvSpPr>
            <a:spLocks noGrp="1"/>
          </p:cNvSpPr>
          <p:nvPr>
            <p:ph type="sldNum" sz="quarter" idx="16"/>
          </p:nvPr>
        </p:nvSpPr>
        <p:spPr/>
        <p:txBody>
          <a:bodyPr/>
          <a:lstStyle>
            <a:lvl1pPr>
              <a:defRPr/>
            </a:lvl1pPr>
          </a:lstStyle>
          <a:p>
            <a:pPr>
              <a:defRPr/>
            </a:pPr>
            <a:fld id="{10184E05-C22D-E44F-90FE-D2F1C12E15D2}" type="slidenum">
              <a:rPr lang="de-DE"/>
              <a:pPr>
                <a:defRPr/>
              </a:pPr>
              <a:t>‹Nr.›</a:t>
            </a:fld>
            <a:endParaRPr lang="de-DE"/>
          </a:p>
        </p:txBody>
      </p:sp>
      <p:sp>
        <p:nvSpPr>
          <p:cNvPr id="10" name="Title 1"/>
          <p:cNvSpPr>
            <a:spLocks noGrp="1"/>
          </p:cNvSpPr>
          <p:nvPr>
            <p:ph type="title" hasCustomPrompt="1"/>
          </p:nvPr>
        </p:nvSpPr>
        <p:spPr>
          <a:xfrm>
            <a:off x="260722" y="342634"/>
            <a:ext cx="8640000" cy="374437"/>
          </a:xfrm>
          <a:noFill/>
        </p:spPr>
        <p:txBody>
          <a:bodyPr lIns="0" tIns="0" rIns="0" bIns="0"/>
          <a:lstStyle>
            <a:lvl1pPr algn="l" defTabSz="914400" rtl="0" eaLnBrk="1" latinLnBrk="0" hangingPunct="1">
              <a:spcBef>
                <a:spcPct val="0"/>
              </a:spcBef>
              <a:buNone/>
              <a:defRPr sz="2400" b="1" i="0" kern="1200" cap="none" baseline="0">
                <a:solidFill>
                  <a:srgbClr val="404040"/>
                </a:solidFill>
                <a:latin typeface="+mj-lt"/>
                <a:ea typeface="+mj-ea"/>
                <a:cs typeface="+mj-cs"/>
              </a:defRPr>
            </a:lvl1pPr>
          </a:lstStyle>
          <a:p>
            <a:r>
              <a:rPr lang="de-DE" dirty="0"/>
              <a:t>MASTERTITELFORMAT BEARBEITEN</a:t>
            </a:r>
          </a:p>
        </p:txBody>
      </p:sp>
      <p:sp>
        <p:nvSpPr>
          <p:cNvPr id="11" name="Text Placeholder 2"/>
          <p:cNvSpPr>
            <a:spLocks noGrp="1"/>
          </p:cNvSpPr>
          <p:nvPr>
            <p:ph type="body" idx="1"/>
          </p:nvPr>
        </p:nvSpPr>
        <p:spPr>
          <a:xfrm>
            <a:off x="260722" y="798771"/>
            <a:ext cx="8640000" cy="238725"/>
          </a:xfrm>
          <a:prstGeom prst="rect">
            <a:avLst/>
          </a:prstGeom>
        </p:spPr>
        <p:txBody>
          <a:bodyPr lIns="0" tIns="0" rIns="0" bIns="0" rtlCol="0">
            <a:noAutofit/>
          </a:bodyPr>
          <a:lstStyle>
            <a:lvl1pPr marL="0" indent="0" algn="l">
              <a:spcBef>
                <a:spcPts val="0"/>
              </a:spcBef>
              <a:buNone/>
              <a:defRPr sz="1800" kern="1200">
                <a:solidFill>
                  <a:schemeClr val="tx2"/>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Tree>
    <p:extLst>
      <p:ext uri="{BB962C8B-B14F-4D97-AF65-F5344CB8AC3E}">
        <p14:creationId xmlns:p14="http://schemas.microsoft.com/office/powerpoint/2010/main" val="3245775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68753" y="1236664"/>
            <a:ext cx="3869860" cy="4535999"/>
          </a:xfrm>
          <a:prstGeom prst="rect">
            <a:avLst/>
          </a:prstGeo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Content Placeholder 3"/>
          <p:cNvSpPr>
            <a:spLocks noGrp="1"/>
          </p:cNvSpPr>
          <p:nvPr>
            <p:ph sz="half" idx="2"/>
          </p:nvPr>
        </p:nvSpPr>
        <p:spPr>
          <a:xfrm>
            <a:off x="5008563" y="1236664"/>
            <a:ext cx="3892159" cy="4535999"/>
          </a:xfrm>
          <a:prstGeom prst="rect">
            <a:avLst/>
          </a:prstGeo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6" name="Foliennummernplatzhalter 5"/>
          <p:cNvSpPr>
            <a:spLocks noGrp="1"/>
          </p:cNvSpPr>
          <p:nvPr>
            <p:ph type="sldNum" sz="quarter" idx="15"/>
          </p:nvPr>
        </p:nvSpPr>
        <p:spPr/>
        <p:txBody>
          <a:bodyPr/>
          <a:lstStyle>
            <a:lvl1pPr>
              <a:defRPr/>
            </a:lvl1pPr>
          </a:lstStyle>
          <a:p>
            <a:pPr>
              <a:defRPr/>
            </a:pPr>
            <a:fld id="{89C51A5F-C8B1-024D-8335-07423C641AB9}" type="slidenum">
              <a:rPr lang="de-DE"/>
              <a:pPr>
                <a:defRPr/>
              </a:pPr>
              <a:t>‹Nr.›</a:t>
            </a:fld>
            <a:endParaRPr lang="de-DE"/>
          </a:p>
        </p:txBody>
      </p:sp>
      <p:sp>
        <p:nvSpPr>
          <p:cNvPr id="7" name="Datumsplatzhalter 13"/>
          <p:cNvSpPr>
            <a:spLocks noGrp="1"/>
          </p:cNvSpPr>
          <p:nvPr>
            <p:ph type="dt" sz="half" idx="16"/>
          </p:nvPr>
        </p:nvSpPr>
        <p:spPr/>
        <p:txBody>
          <a:bodyPr/>
          <a:lstStyle>
            <a:lvl1pPr>
              <a:defRPr/>
            </a:lvl1pPr>
          </a:lstStyle>
          <a:p>
            <a:pPr>
              <a:defRPr/>
            </a:pPr>
            <a:r>
              <a:rPr lang="de-DE"/>
              <a:t>Stand 09.02.2018</a:t>
            </a:r>
          </a:p>
        </p:txBody>
      </p:sp>
      <p:sp>
        <p:nvSpPr>
          <p:cNvPr id="8" name="Fußzeilenplatzhalter 14"/>
          <p:cNvSpPr>
            <a:spLocks noGrp="1"/>
          </p:cNvSpPr>
          <p:nvPr>
            <p:ph type="ftr" sz="quarter" idx="17"/>
          </p:nvPr>
        </p:nvSpPr>
        <p:spPr/>
        <p:txBody>
          <a:bodyPr/>
          <a:lstStyle>
            <a:lvl1pPr>
              <a:defRPr/>
            </a:lvl1pPr>
          </a:lstStyle>
          <a:p>
            <a:pPr>
              <a:defRPr/>
            </a:pPr>
            <a:r>
              <a:rPr lang="fr-FR"/>
              <a:t> Schlichtungsstelle Bergschaden  NRW </a:t>
            </a:r>
            <a:endParaRPr lang="de-DE" dirty="0"/>
          </a:p>
        </p:txBody>
      </p:sp>
      <p:sp>
        <p:nvSpPr>
          <p:cNvPr id="46" name="Title 1"/>
          <p:cNvSpPr>
            <a:spLocks noGrp="1"/>
          </p:cNvSpPr>
          <p:nvPr>
            <p:ph type="title" hasCustomPrompt="1"/>
          </p:nvPr>
        </p:nvSpPr>
        <p:spPr>
          <a:xfrm>
            <a:off x="260722" y="342634"/>
            <a:ext cx="8640000" cy="374437"/>
          </a:xfrm>
          <a:noFill/>
        </p:spPr>
        <p:txBody>
          <a:bodyPr lIns="0" tIns="0" rIns="0" bIns="0"/>
          <a:lstStyle>
            <a:lvl1pPr algn="l" defTabSz="914400" rtl="0" eaLnBrk="1" latinLnBrk="0" hangingPunct="1">
              <a:spcBef>
                <a:spcPct val="0"/>
              </a:spcBef>
              <a:buNone/>
              <a:defRPr sz="2400" b="1" i="0" kern="1200" cap="none" baseline="0">
                <a:solidFill>
                  <a:srgbClr val="404040"/>
                </a:solidFill>
                <a:latin typeface="+mj-lt"/>
                <a:ea typeface="+mj-ea"/>
                <a:cs typeface="+mj-cs"/>
              </a:defRPr>
            </a:lvl1pPr>
          </a:lstStyle>
          <a:p>
            <a:r>
              <a:rPr lang="de-DE" dirty="0"/>
              <a:t>MASTERTITELFORMAT BEARBEITEN</a:t>
            </a:r>
          </a:p>
        </p:txBody>
      </p:sp>
      <p:sp>
        <p:nvSpPr>
          <p:cNvPr id="47" name="Text Placeholder 2"/>
          <p:cNvSpPr>
            <a:spLocks noGrp="1"/>
          </p:cNvSpPr>
          <p:nvPr>
            <p:ph type="body" idx="18"/>
          </p:nvPr>
        </p:nvSpPr>
        <p:spPr>
          <a:xfrm>
            <a:off x="260722" y="798771"/>
            <a:ext cx="8640000" cy="238725"/>
          </a:xfrm>
          <a:prstGeom prst="rect">
            <a:avLst/>
          </a:prstGeom>
        </p:spPr>
        <p:txBody>
          <a:bodyPr lIns="0" tIns="0" rIns="0" bIns="0" rtlCol="0">
            <a:noAutofit/>
          </a:bodyPr>
          <a:lstStyle>
            <a:lvl1pPr marL="0" indent="0" algn="l">
              <a:spcBef>
                <a:spcPts val="0"/>
              </a:spcBef>
              <a:buNone/>
              <a:defRPr sz="1800" kern="1200">
                <a:solidFill>
                  <a:schemeClr val="tx2"/>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Tree>
    <p:extLst>
      <p:ext uri="{BB962C8B-B14F-4D97-AF65-F5344CB8AC3E}">
        <p14:creationId xmlns:p14="http://schemas.microsoft.com/office/powerpoint/2010/main" val="2292469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5732" y="1227138"/>
            <a:ext cx="3882881" cy="1001586"/>
          </a:xfrm>
          <a:prstGeom prst="rect">
            <a:avLst/>
          </a:prstGeo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255732" y="2236368"/>
            <a:ext cx="3882881" cy="3535362"/>
          </a:xfrm>
          <a:prstGeom prst="rect">
            <a:avLst/>
          </a:prstGeo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5" name="Text Placeholder 4"/>
          <p:cNvSpPr>
            <a:spLocks noGrp="1"/>
          </p:cNvSpPr>
          <p:nvPr>
            <p:ph type="body" sz="quarter" idx="3"/>
          </p:nvPr>
        </p:nvSpPr>
        <p:spPr>
          <a:xfrm>
            <a:off x="5008563" y="1227138"/>
            <a:ext cx="3887452" cy="1001586"/>
          </a:xfrm>
          <a:prstGeom prst="rect">
            <a:avLst/>
          </a:prstGeo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5008563" y="2236368"/>
            <a:ext cx="3887452" cy="3535362"/>
          </a:xfrm>
          <a:prstGeom prst="rect">
            <a:avLst/>
          </a:prstGeo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8" name="Foliennummernplatzhalter 5"/>
          <p:cNvSpPr>
            <a:spLocks noGrp="1"/>
          </p:cNvSpPr>
          <p:nvPr>
            <p:ph type="sldNum" sz="quarter" idx="11"/>
          </p:nvPr>
        </p:nvSpPr>
        <p:spPr/>
        <p:txBody>
          <a:bodyPr/>
          <a:lstStyle>
            <a:lvl1pPr>
              <a:defRPr/>
            </a:lvl1pPr>
          </a:lstStyle>
          <a:p>
            <a:pPr>
              <a:defRPr/>
            </a:pPr>
            <a:fld id="{EAC7639F-C962-6140-88EF-5D64E6061B19}" type="slidenum">
              <a:rPr lang="de-DE"/>
              <a:pPr>
                <a:defRPr/>
              </a:pPr>
              <a:t>‹Nr.›</a:t>
            </a:fld>
            <a:endParaRPr lang="de-DE"/>
          </a:p>
        </p:txBody>
      </p:sp>
      <p:sp>
        <p:nvSpPr>
          <p:cNvPr id="9" name="Datumsplatzhalter 13"/>
          <p:cNvSpPr>
            <a:spLocks noGrp="1"/>
          </p:cNvSpPr>
          <p:nvPr>
            <p:ph type="dt" sz="half" idx="12"/>
          </p:nvPr>
        </p:nvSpPr>
        <p:spPr/>
        <p:txBody>
          <a:bodyPr/>
          <a:lstStyle>
            <a:lvl1pPr>
              <a:defRPr/>
            </a:lvl1pPr>
          </a:lstStyle>
          <a:p>
            <a:pPr>
              <a:defRPr/>
            </a:pPr>
            <a:r>
              <a:rPr lang="de-DE"/>
              <a:t>Stand 09.02.2018</a:t>
            </a:r>
          </a:p>
        </p:txBody>
      </p:sp>
      <p:sp>
        <p:nvSpPr>
          <p:cNvPr id="10" name="Fußzeilenplatzhalter 14"/>
          <p:cNvSpPr>
            <a:spLocks noGrp="1"/>
          </p:cNvSpPr>
          <p:nvPr>
            <p:ph type="ftr" sz="quarter" idx="13"/>
          </p:nvPr>
        </p:nvSpPr>
        <p:spPr/>
        <p:txBody>
          <a:bodyPr/>
          <a:lstStyle>
            <a:lvl1pPr>
              <a:defRPr/>
            </a:lvl1pPr>
          </a:lstStyle>
          <a:p>
            <a:pPr>
              <a:defRPr/>
            </a:pPr>
            <a:r>
              <a:rPr lang="fr-FR"/>
              <a:t> Schlichtungsstelle Bergschaden  NRW </a:t>
            </a:r>
            <a:endParaRPr lang="de-DE" dirty="0"/>
          </a:p>
        </p:txBody>
      </p:sp>
      <p:sp>
        <p:nvSpPr>
          <p:cNvPr id="48" name="Title 1"/>
          <p:cNvSpPr>
            <a:spLocks noGrp="1"/>
          </p:cNvSpPr>
          <p:nvPr>
            <p:ph type="title" hasCustomPrompt="1"/>
          </p:nvPr>
        </p:nvSpPr>
        <p:spPr>
          <a:xfrm>
            <a:off x="260722" y="342634"/>
            <a:ext cx="8640000" cy="374437"/>
          </a:xfrm>
          <a:noFill/>
        </p:spPr>
        <p:txBody>
          <a:bodyPr lIns="0" tIns="0" rIns="0" bIns="0"/>
          <a:lstStyle>
            <a:lvl1pPr algn="l" defTabSz="914400" rtl="0" eaLnBrk="1" latinLnBrk="0" hangingPunct="1">
              <a:spcBef>
                <a:spcPct val="0"/>
              </a:spcBef>
              <a:buNone/>
              <a:defRPr sz="2400" b="1" i="0" kern="1200" cap="none" baseline="0">
                <a:solidFill>
                  <a:srgbClr val="404040"/>
                </a:solidFill>
                <a:latin typeface="+mj-lt"/>
                <a:ea typeface="+mj-ea"/>
                <a:cs typeface="+mj-cs"/>
              </a:defRPr>
            </a:lvl1pPr>
          </a:lstStyle>
          <a:p>
            <a:r>
              <a:rPr lang="de-DE" dirty="0"/>
              <a:t>MASTERTITELFORMAT BEARBEITEN</a:t>
            </a:r>
          </a:p>
        </p:txBody>
      </p:sp>
      <p:sp>
        <p:nvSpPr>
          <p:cNvPr id="49" name="Text Placeholder 2"/>
          <p:cNvSpPr>
            <a:spLocks noGrp="1"/>
          </p:cNvSpPr>
          <p:nvPr>
            <p:ph type="body" idx="18"/>
          </p:nvPr>
        </p:nvSpPr>
        <p:spPr>
          <a:xfrm>
            <a:off x="260722" y="798771"/>
            <a:ext cx="8640000" cy="238725"/>
          </a:xfrm>
          <a:prstGeom prst="rect">
            <a:avLst/>
          </a:prstGeom>
        </p:spPr>
        <p:txBody>
          <a:bodyPr lIns="0" tIns="0" rIns="0" bIns="0" rtlCol="0">
            <a:noAutofit/>
          </a:bodyPr>
          <a:lstStyle>
            <a:lvl1pPr marL="0" indent="0" algn="l">
              <a:spcBef>
                <a:spcPts val="0"/>
              </a:spcBef>
              <a:buNone/>
              <a:defRPr sz="1800" kern="1200">
                <a:solidFill>
                  <a:schemeClr val="tx2"/>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Tree>
    <p:extLst>
      <p:ext uri="{BB962C8B-B14F-4D97-AF65-F5344CB8AC3E}">
        <p14:creationId xmlns:p14="http://schemas.microsoft.com/office/powerpoint/2010/main" val="2483089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halt mit Beschriftung">
    <p:spTree>
      <p:nvGrpSpPr>
        <p:cNvPr id="1" name=""/>
        <p:cNvGrpSpPr/>
        <p:nvPr/>
      </p:nvGrpSpPr>
      <p:grpSpPr>
        <a:xfrm>
          <a:off x="0" y="0"/>
          <a:ext cx="0" cy="0"/>
          <a:chOff x="0" y="0"/>
          <a:chExt cx="0" cy="0"/>
        </a:xfrm>
      </p:grpSpPr>
      <p:sp>
        <p:nvSpPr>
          <p:cNvPr id="14" name="Content Placeholder 2"/>
          <p:cNvSpPr>
            <a:spLocks noGrp="1"/>
          </p:cNvSpPr>
          <p:nvPr>
            <p:ph idx="11"/>
          </p:nvPr>
        </p:nvSpPr>
        <p:spPr>
          <a:xfrm>
            <a:off x="264632" y="1236664"/>
            <a:ext cx="3873981" cy="4535995"/>
          </a:xfrm>
          <a:prstGeom prst="rect">
            <a:avLst/>
          </a:prstGeom>
        </p:spPr>
        <p:txBody>
          <a:bodyPr anchor="ctr">
            <a:normAutofit/>
          </a:bodyPr>
          <a:lstStyle>
            <a:lvl1pPr algn="ctr">
              <a:defRPr sz="8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p:txBody>
      </p:sp>
      <p:sp>
        <p:nvSpPr>
          <p:cNvPr id="26" name="Textplatzhalter 24"/>
          <p:cNvSpPr>
            <a:spLocks noGrp="1"/>
          </p:cNvSpPr>
          <p:nvPr>
            <p:ph type="body" sz="quarter" idx="16"/>
          </p:nvPr>
        </p:nvSpPr>
        <p:spPr>
          <a:xfrm>
            <a:off x="5008563" y="1236664"/>
            <a:ext cx="3892159" cy="4535995"/>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Foliennummernplatzhalter 5"/>
          <p:cNvSpPr>
            <a:spLocks noGrp="1"/>
          </p:cNvSpPr>
          <p:nvPr>
            <p:ph type="sldNum" sz="quarter" idx="17"/>
          </p:nvPr>
        </p:nvSpPr>
        <p:spPr/>
        <p:txBody>
          <a:bodyPr/>
          <a:lstStyle>
            <a:lvl1pPr>
              <a:defRPr/>
            </a:lvl1pPr>
          </a:lstStyle>
          <a:p>
            <a:pPr>
              <a:defRPr/>
            </a:pPr>
            <a:fld id="{2E8970AE-5404-3A4D-B71D-02F46BBB3431}" type="slidenum">
              <a:rPr lang="de-DE"/>
              <a:pPr>
                <a:defRPr/>
              </a:pPr>
              <a:t>‹Nr.›</a:t>
            </a:fld>
            <a:endParaRPr lang="de-DE"/>
          </a:p>
        </p:txBody>
      </p:sp>
      <p:sp>
        <p:nvSpPr>
          <p:cNvPr id="7" name="Datumsplatzhalter 13"/>
          <p:cNvSpPr>
            <a:spLocks noGrp="1"/>
          </p:cNvSpPr>
          <p:nvPr>
            <p:ph type="dt" sz="half" idx="18"/>
          </p:nvPr>
        </p:nvSpPr>
        <p:spPr/>
        <p:txBody>
          <a:bodyPr/>
          <a:lstStyle>
            <a:lvl1pPr>
              <a:defRPr/>
            </a:lvl1pPr>
          </a:lstStyle>
          <a:p>
            <a:pPr>
              <a:defRPr/>
            </a:pPr>
            <a:r>
              <a:rPr lang="de-DE"/>
              <a:t>Stand 09.02.2018</a:t>
            </a:r>
          </a:p>
        </p:txBody>
      </p:sp>
      <p:sp>
        <p:nvSpPr>
          <p:cNvPr id="8" name="Fußzeilenplatzhalter 14"/>
          <p:cNvSpPr>
            <a:spLocks noGrp="1"/>
          </p:cNvSpPr>
          <p:nvPr>
            <p:ph type="ftr" sz="quarter" idx="19"/>
          </p:nvPr>
        </p:nvSpPr>
        <p:spPr/>
        <p:txBody>
          <a:bodyPr/>
          <a:lstStyle>
            <a:lvl1pPr>
              <a:defRPr/>
            </a:lvl1pPr>
          </a:lstStyle>
          <a:p>
            <a:pPr>
              <a:defRPr/>
            </a:pPr>
            <a:r>
              <a:rPr lang="fr-FR"/>
              <a:t> Schlichtungsstelle Bergschaden  NRW </a:t>
            </a:r>
            <a:endParaRPr lang="de-DE" dirty="0"/>
          </a:p>
        </p:txBody>
      </p:sp>
      <p:sp>
        <p:nvSpPr>
          <p:cNvPr id="47" name="Title 1"/>
          <p:cNvSpPr>
            <a:spLocks noGrp="1"/>
          </p:cNvSpPr>
          <p:nvPr>
            <p:ph type="title" hasCustomPrompt="1"/>
          </p:nvPr>
        </p:nvSpPr>
        <p:spPr>
          <a:xfrm>
            <a:off x="260722" y="342634"/>
            <a:ext cx="8640000" cy="374437"/>
          </a:xfrm>
          <a:noFill/>
        </p:spPr>
        <p:txBody>
          <a:bodyPr lIns="0" tIns="0" rIns="0" bIns="0"/>
          <a:lstStyle>
            <a:lvl1pPr algn="l" defTabSz="914400" rtl="0" eaLnBrk="1" latinLnBrk="0" hangingPunct="1">
              <a:spcBef>
                <a:spcPct val="0"/>
              </a:spcBef>
              <a:buNone/>
              <a:defRPr sz="2400" b="1" i="0" kern="1200" cap="none" baseline="0">
                <a:solidFill>
                  <a:srgbClr val="404040"/>
                </a:solidFill>
                <a:latin typeface="+mj-lt"/>
                <a:ea typeface="+mj-ea"/>
                <a:cs typeface="+mj-cs"/>
              </a:defRPr>
            </a:lvl1pPr>
          </a:lstStyle>
          <a:p>
            <a:r>
              <a:rPr lang="de-DE" dirty="0"/>
              <a:t>MASTERTITELFORMAT BEARBEITEN</a:t>
            </a:r>
          </a:p>
        </p:txBody>
      </p:sp>
      <p:sp>
        <p:nvSpPr>
          <p:cNvPr id="48" name="Text Placeholder 2"/>
          <p:cNvSpPr>
            <a:spLocks noGrp="1"/>
          </p:cNvSpPr>
          <p:nvPr>
            <p:ph type="body" idx="20"/>
          </p:nvPr>
        </p:nvSpPr>
        <p:spPr>
          <a:xfrm>
            <a:off x="260722" y="798771"/>
            <a:ext cx="8640000" cy="238725"/>
          </a:xfrm>
          <a:prstGeom prst="rect">
            <a:avLst/>
          </a:prstGeom>
        </p:spPr>
        <p:txBody>
          <a:bodyPr lIns="0" tIns="0" rIns="0" bIns="0" rtlCol="0">
            <a:noAutofit/>
          </a:bodyPr>
          <a:lstStyle>
            <a:lvl1pPr marL="0" indent="0" algn="l">
              <a:spcBef>
                <a:spcPts val="0"/>
              </a:spcBef>
              <a:buNone/>
              <a:defRPr sz="1800" kern="1200">
                <a:solidFill>
                  <a:schemeClr val="tx2"/>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Tree>
    <p:extLst>
      <p:ext uri="{BB962C8B-B14F-4D97-AF65-F5344CB8AC3E}">
        <p14:creationId xmlns:p14="http://schemas.microsoft.com/office/powerpoint/2010/main" val="3532663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640138"/>
            <a:ext cx="9144000" cy="2298187"/>
          </a:xfrm>
          <a:prstGeom prst="rect">
            <a:avLst/>
          </a:prstGeom>
          <a:solidFill>
            <a:srgbClr val="156566"/>
          </a:solidFill>
        </p:spPr>
        <p:txBody>
          <a:bodyPr vert="horz" lIns="252000" tIns="360000" rIns="252000" bIns="360000" rtlCol="0" anchor="t" anchorCtr="0">
            <a:noAutofit/>
          </a:bodyPr>
          <a:lstStyle/>
          <a:p>
            <a:endParaRPr lang="de-DE" dirty="0"/>
          </a:p>
        </p:txBody>
      </p:sp>
      <p:pic>
        <p:nvPicPr>
          <p:cNvPr id="1028" name="Bild 5"/>
          <p:cNvPicPr>
            <a:picLocks noChangeAspect="1"/>
          </p:cNvPicPr>
          <p:nvPr/>
        </p:nvPicPr>
        <p:blipFill>
          <a:blip r:embed="rId16">
            <a:extLst>
              <a:ext uri="{28A0092B-C50C-407E-A947-70E740481C1C}">
                <a14:useLocalDpi xmlns:a14="http://schemas.microsoft.com/office/drawing/2010/main" val="0"/>
              </a:ext>
            </a:extLst>
          </a:blip>
          <a:stretch>
            <a:fillRect/>
          </a:stretch>
        </p:blipFill>
        <p:spPr bwMode="auto">
          <a:xfrm>
            <a:off x="7470973" y="6192075"/>
            <a:ext cx="1417955" cy="3655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8" name="Gerade Verbindung 7"/>
          <p:cNvCxnSpPr/>
          <p:nvPr/>
        </p:nvCxnSpPr>
        <p:spPr>
          <a:xfrm>
            <a:off x="0" y="5945966"/>
            <a:ext cx="9144000" cy="1588"/>
          </a:xfrm>
          <a:prstGeom prst="line">
            <a:avLst/>
          </a:prstGeom>
          <a:ln w="6350">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9" name="Foliennummernplatzhalter 5"/>
          <p:cNvSpPr>
            <a:spLocks noGrp="1"/>
          </p:cNvSpPr>
          <p:nvPr>
            <p:ph type="sldNum" sz="quarter" idx="4"/>
          </p:nvPr>
        </p:nvSpPr>
        <p:spPr>
          <a:xfrm>
            <a:off x="1042500" y="6397010"/>
            <a:ext cx="1192213" cy="190342"/>
          </a:xfrm>
          <a:prstGeom prst="rect">
            <a:avLst/>
          </a:prstGeom>
        </p:spPr>
        <p:txBody>
          <a:bodyPr vert="horz" lIns="0" tIns="0" rIns="0" bIns="0" rtlCol="0" anchor="t"/>
          <a:lstStyle>
            <a:lvl1pPr algn="l" fontAlgn="auto">
              <a:spcBef>
                <a:spcPts val="0"/>
              </a:spcBef>
              <a:spcAft>
                <a:spcPts val="0"/>
              </a:spcAft>
              <a:defRPr sz="1000">
                <a:solidFill>
                  <a:schemeClr val="tx1">
                    <a:tint val="75000"/>
                  </a:schemeClr>
                </a:solidFill>
                <a:latin typeface="+mn-lt"/>
                <a:ea typeface="+mn-ea"/>
                <a:cs typeface="+mn-cs"/>
              </a:defRPr>
            </a:lvl1pPr>
          </a:lstStyle>
          <a:p>
            <a:pPr>
              <a:defRPr/>
            </a:pPr>
            <a:fld id="{4706F860-8B4E-764A-9CD3-97D3EB065042}" type="slidenum">
              <a:rPr lang="de-DE"/>
              <a:pPr>
                <a:defRPr/>
              </a:pPr>
              <a:t>‹Nr.›</a:t>
            </a:fld>
            <a:endParaRPr lang="de-DE"/>
          </a:p>
        </p:txBody>
      </p:sp>
      <p:sp>
        <p:nvSpPr>
          <p:cNvPr id="10" name="Datumsplatzhalter 13"/>
          <p:cNvSpPr>
            <a:spLocks noGrp="1"/>
          </p:cNvSpPr>
          <p:nvPr>
            <p:ph type="dt" sz="half" idx="2"/>
          </p:nvPr>
        </p:nvSpPr>
        <p:spPr>
          <a:xfrm>
            <a:off x="2234713" y="6397010"/>
            <a:ext cx="1069975" cy="190342"/>
          </a:xfrm>
          <a:prstGeom prst="rect">
            <a:avLst/>
          </a:prstGeom>
        </p:spPr>
        <p:txBody>
          <a:bodyPr vert="horz" lIns="0" tIns="0" rIns="0" bIns="0" rtlCol="0" anchor="t"/>
          <a:lstStyle>
            <a:lvl1pPr algn="l" fontAlgn="auto">
              <a:spcBef>
                <a:spcPts val="0"/>
              </a:spcBef>
              <a:spcAft>
                <a:spcPts val="0"/>
              </a:spcAft>
              <a:defRPr sz="1000">
                <a:solidFill>
                  <a:schemeClr val="tx1">
                    <a:tint val="75000"/>
                  </a:schemeClr>
                </a:solidFill>
                <a:latin typeface="+mn-lt"/>
                <a:ea typeface="+mn-ea"/>
                <a:cs typeface="+mn-cs"/>
              </a:defRPr>
            </a:lvl1pPr>
          </a:lstStyle>
          <a:p>
            <a:pPr>
              <a:defRPr/>
            </a:pPr>
            <a:r>
              <a:rPr lang="de-DE"/>
              <a:t>Stand 09.02.2018</a:t>
            </a:r>
          </a:p>
        </p:txBody>
      </p:sp>
      <p:sp>
        <p:nvSpPr>
          <p:cNvPr id="11" name="Fußzeilenplatzhalter 14"/>
          <p:cNvSpPr>
            <a:spLocks noGrp="1"/>
          </p:cNvSpPr>
          <p:nvPr>
            <p:ph type="ftr" sz="quarter" idx="3"/>
          </p:nvPr>
        </p:nvSpPr>
        <p:spPr>
          <a:xfrm>
            <a:off x="3304688" y="6397010"/>
            <a:ext cx="3587750" cy="190342"/>
          </a:xfrm>
          <a:prstGeom prst="rect">
            <a:avLst/>
          </a:prstGeom>
        </p:spPr>
        <p:txBody>
          <a:bodyPr vert="horz" lIns="0" tIns="0" rIns="0" bIns="0" rtlCol="0" anchor="t"/>
          <a:lstStyle>
            <a:lvl1pPr algn="l" fontAlgn="auto">
              <a:spcBef>
                <a:spcPts val="0"/>
              </a:spcBef>
              <a:spcAft>
                <a:spcPts val="0"/>
              </a:spcAft>
              <a:defRPr sz="1000">
                <a:solidFill>
                  <a:schemeClr val="tx1">
                    <a:tint val="75000"/>
                  </a:schemeClr>
                </a:solidFill>
                <a:latin typeface="+mn-lt"/>
                <a:ea typeface="+mn-ea"/>
                <a:cs typeface="+mn-cs"/>
              </a:defRPr>
            </a:lvl1pPr>
          </a:lstStyle>
          <a:p>
            <a:pPr>
              <a:defRPr/>
            </a:pPr>
            <a:r>
              <a:rPr lang="fr-FR"/>
              <a:t> Schlichtungsstelle Bergschaden  NRW </a:t>
            </a:r>
            <a:endParaRPr lang="de-DE" dirty="0"/>
          </a:p>
        </p:txBody>
      </p:sp>
      <p:pic>
        <p:nvPicPr>
          <p:cNvPr id="4" name="Bild 3" descr="Zeichenfläche 1@2x.png"/>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0" y="6273800"/>
            <a:ext cx="1117600" cy="584200"/>
          </a:xfrm>
          <a:prstGeom prst="rect">
            <a:avLst/>
          </a:prstGeom>
        </p:spPr>
      </p:pic>
    </p:spTree>
  </p:cSld>
  <p:clrMap bg1="lt1" tx1="dk1" bg2="lt2" tx2="dk2" accent1="accent1" accent2="accent2" accent3="accent3" accent4="accent4" accent5="accent5" accent6="accent6" hlink="hlink" folHlink="folHlink"/>
  <p:sldLayoutIdLst>
    <p:sldLayoutId id="2147483710" r:id="rId1"/>
    <p:sldLayoutId id="2147483703" r:id="rId2"/>
    <p:sldLayoutId id="2147483709" r:id="rId3"/>
    <p:sldLayoutId id="2147483704" r:id="rId4"/>
    <p:sldLayoutId id="2147483705" r:id="rId5"/>
    <p:sldLayoutId id="2147483706" r:id="rId6"/>
    <p:sldLayoutId id="2147483697" r:id="rId7"/>
    <p:sldLayoutId id="2147483698" r:id="rId8"/>
    <p:sldLayoutId id="2147483699" r:id="rId9"/>
    <p:sldLayoutId id="2147483700" r:id="rId10"/>
    <p:sldLayoutId id="2147483701" r:id="rId11"/>
    <p:sldLayoutId id="2147483702" r:id="rId12"/>
    <p:sldLayoutId id="2147483707" r:id="rId13"/>
    <p:sldLayoutId id="2147483708" r:id="rId14"/>
  </p:sldLayoutIdLst>
  <p:hf hdr="0"/>
  <p:txStyles>
    <p:titleStyle>
      <a:lvl1pPr algn="l" rtl="0" eaLnBrk="1" fontAlgn="base" hangingPunct="1">
        <a:spcBef>
          <a:spcPct val="0"/>
        </a:spcBef>
        <a:spcAft>
          <a:spcPct val="0"/>
        </a:spcAft>
        <a:defRPr sz="3600" b="1" kern="1200">
          <a:solidFill>
            <a:schemeClr val="bg1"/>
          </a:solidFill>
          <a:latin typeface="+mj-lt"/>
          <a:ea typeface="ヒラギノ角ゴ Pro W3" charset="0"/>
          <a:cs typeface="ヒラギノ角ゴ Pro W3" charset="0"/>
        </a:defRPr>
      </a:lvl1pPr>
      <a:lvl2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2pPr>
      <a:lvl3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3pPr>
      <a:lvl4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4pPr>
      <a:lvl5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5pPr>
      <a:lvl6pPr marL="4572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6pPr>
      <a:lvl7pPr marL="9144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7pPr>
      <a:lvl8pPr marL="13716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8pPr>
      <a:lvl9pPr marL="18288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9pPr>
    </p:titleStyle>
    <p:bodyStyle>
      <a:lvl1pPr marL="342900" indent="-342900" algn="l" rtl="0" eaLnBrk="1" fontAlgn="base" hangingPunct="1">
        <a:spcBef>
          <a:spcPts val="2000"/>
        </a:spcBef>
        <a:spcAft>
          <a:spcPct val="0"/>
        </a:spcAft>
        <a:buClr>
          <a:srgbClr val="A6A6A6"/>
        </a:buClr>
        <a:buSzPct val="90000"/>
        <a:buFont typeface="Wingdings" charset="0"/>
        <a:defRPr sz="2400" kern="1200">
          <a:solidFill>
            <a:srgbClr val="5D5D5D"/>
          </a:solidFill>
          <a:latin typeface="+mn-lt"/>
          <a:ea typeface="ヒラギノ角ゴ Pro W3" charset="0"/>
          <a:cs typeface="ヒラギノ角ゴ Pro W3" charset="0"/>
        </a:defRPr>
      </a:lvl1pPr>
      <a:lvl2pPr marL="914400" indent="-457200" algn="l" rtl="0" eaLnBrk="1" fontAlgn="base" hangingPunct="1">
        <a:spcBef>
          <a:spcPts val="600"/>
        </a:spcBef>
        <a:spcAft>
          <a:spcPct val="0"/>
        </a:spcAft>
        <a:buClr>
          <a:schemeClr val="accent2"/>
        </a:buClr>
        <a:buSzPct val="90000"/>
        <a:buFont typeface="Wingdings" charset="0"/>
        <a:buChar char=""/>
        <a:defRPr sz="2200" kern="1200">
          <a:solidFill>
            <a:srgbClr val="5D5D5D"/>
          </a:solidFill>
          <a:latin typeface="+mn-lt"/>
          <a:ea typeface="ヒラギノ角ゴ Pro W3" charset="0"/>
          <a:cs typeface="+mn-cs"/>
        </a:defRPr>
      </a:lvl2pPr>
      <a:lvl3pPr marL="1260475" indent="-346075" algn="l" rtl="0" eaLnBrk="1" fontAlgn="base" hangingPunct="1">
        <a:spcBef>
          <a:spcPts val="600"/>
        </a:spcBef>
        <a:spcAft>
          <a:spcPct val="0"/>
        </a:spcAft>
        <a:buClr>
          <a:srgbClr val="00CC33"/>
        </a:buClr>
        <a:buSzPct val="90000"/>
        <a:buFont typeface="Wingdings" charset="0"/>
        <a:buChar char=""/>
        <a:defRPr sz="2000" kern="1200">
          <a:solidFill>
            <a:srgbClr val="5D5D5D"/>
          </a:solidFill>
          <a:latin typeface="+mn-lt"/>
          <a:ea typeface="ヒラギノ角ゴ Pro W3" charset="0"/>
          <a:cs typeface="+mn-cs"/>
        </a:defRPr>
      </a:lvl3pPr>
      <a:lvl4pPr marL="1600200" indent="-339725" algn="l" rtl="0" eaLnBrk="1" fontAlgn="base" hangingPunct="1">
        <a:spcBef>
          <a:spcPts val="600"/>
        </a:spcBef>
        <a:spcAft>
          <a:spcPct val="0"/>
        </a:spcAft>
        <a:buClr>
          <a:srgbClr val="707070"/>
        </a:buClr>
        <a:buSzPct val="90000"/>
        <a:buFont typeface="Wingdings" charset="0"/>
        <a:buChar char=""/>
        <a:defRPr kern="1200">
          <a:solidFill>
            <a:srgbClr val="5D5D5D"/>
          </a:solidFill>
          <a:latin typeface="+mn-lt"/>
          <a:ea typeface="ヒラギノ角ゴ Pro W3" charset="0"/>
          <a:cs typeface="+mn-cs"/>
        </a:defRPr>
      </a:lvl4pPr>
      <a:lvl5pPr marL="1939925" indent="-331788" algn="l" rtl="0" eaLnBrk="1" fontAlgn="base" hangingPunct="1">
        <a:spcBef>
          <a:spcPts val="600"/>
        </a:spcBef>
        <a:spcAft>
          <a:spcPct val="0"/>
        </a:spcAft>
        <a:buClr>
          <a:srgbClr val="A6A6A6"/>
        </a:buClr>
        <a:buSzPct val="90000"/>
        <a:buFont typeface="Wingdings" charset="0"/>
        <a:buChar char=""/>
        <a:defRPr kern="1200">
          <a:solidFill>
            <a:srgbClr val="5D5D5D"/>
          </a:solidFill>
          <a:latin typeface="+mn-lt"/>
          <a:ea typeface="ヒラギノ角ゴ Pro W3" charset="0"/>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schlichtungsstelle-bergschaden.de/" TargetMode="External"/><Relationship Id="rId2" Type="http://schemas.openxmlformats.org/officeDocument/2006/relationships/hyperlink" Target="http://www.metropoleruhr.de/"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alternative.anrufungsstelle-bergschaden.de/wp-content/uploads/2015/07/Schlichtungsantrag_Bergschaden_Formular.pdf"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el 4"/>
          <p:cNvSpPr>
            <a:spLocks noGrp="1"/>
          </p:cNvSpPr>
          <p:nvPr>
            <p:ph type="ctrTitle"/>
          </p:nvPr>
        </p:nvSpPr>
        <p:spPr>
          <a:xfrm>
            <a:off x="168260" y="1796841"/>
            <a:ext cx="8631708" cy="1982709"/>
          </a:xfrm>
          <a:solidFill>
            <a:schemeClr val="bg1"/>
          </a:solidFill>
        </p:spPr>
        <p:txBody>
          <a:bodyPr/>
          <a:lstStyle/>
          <a:p>
            <a:pPr algn="ctr">
              <a:lnSpc>
                <a:spcPct val="100000"/>
              </a:lnSpc>
            </a:pPr>
            <a:r>
              <a:rPr lang="de-DE" sz="2200" dirty="0">
                <a:solidFill>
                  <a:srgbClr val="101822"/>
                </a:solidFill>
              </a:rPr>
              <a:t>Informationsveranstaltung in Haltern am See / </a:t>
            </a:r>
            <a:r>
              <a:rPr lang="de-DE" sz="2200" dirty="0" err="1">
                <a:solidFill>
                  <a:srgbClr val="101822"/>
                </a:solidFill>
              </a:rPr>
              <a:t>Lippramsdorf</a:t>
            </a:r>
            <a:br>
              <a:rPr lang="de-DE" sz="2200" dirty="0">
                <a:solidFill>
                  <a:srgbClr val="101822"/>
                </a:solidFill>
              </a:rPr>
            </a:br>
            <a:br>
              <a:rPr lang="de-DE" sz="2200" dirty="0">
                <a:solidFill>
                  <a:srgbClr val="101822"/>
                </a:solidFill>
              </a:rPr>
            </a:br>
            <a:r>
              <a:rPr lang="de-DE" sz="2200" dirty="0">
                <a:solidFill>
                  <a:srgbClr val="101822"/>
                </a:solidFill>
              </a:rPr>
              <a:t>am 30. August 2018</a:t>
            </a:r>
            <a:br>
              <a:rPr lang="de-DE" sz="2200" dirty="0">
                <a:solidFill>
                  <a:srgbClr val="101822"/>
                </a:solidFill>
              </a:rPr>
            </a:br>
            <a:endParaRPr lang="de-DE" sz="2200" dirty="0">
              <a:solidFill>
                <a:srgbClr val="101822"/>
              </a:solidFill>
            </a:endParaRPr>
          </a:p>
        </p:txBody>
      </p:sp>
      <p:sp>
        <p:nvSpPr>
          <p:cNvPr id="2" name="Textfeld 1"/>
          <p:cNvSpPr txBox="1"/>
          <p:nvPr/>
        </p:nvSpPr>
        <p:spPr>
          <a:xfrm>
            <a:off x="2417275" y="570368"/>
            <a:ext cx="6790099" cy="338554"/>
          </a:xfrm>
          <a:prstGeom prst="rect">
            <a:avLst/>
          </a:prstGeom>
          <a:noFill/>
        </p:spPr>
        <p:txBody>
          <a:bodyPr wrap="square" rtlCol="0">
            <a:spAutoFit/>
          </a:bodyPr>
          <a:lstStyle/>
          <a:p>
            <a:r>
              <a:rPr lang="de-DE" sz="1600" dirty="0">
                <a:solidFill>
                  <a:srgbClr val="101822"/>
                </a:solidFill>
              </a:rPr>
              <a:t>Schlichtungsstelle Bergschaden NRW beim Regionalverband Ruhr </a:t>
            </a:r>
          </a:p>
        </p:txBody>
      </p:sp>
      <p:sp>
        <p:nvSpPr>
          <p:cNvPr id="3" name="Datumsplatzhalter 2"/>
          <p:cNvSpPr>
            <a:spLocks noGrp="1"/>
          </p:cNvSpPr>
          <p:nvPr>
            <p:ph type="dt" sz="half" idx="14"/>
          </p:nvPr>
        </p:nvSpPr>
        <p:spPr/>
        <p:txBody>
          <a:bodyPr/>
          <a:lstStyle/>
          <a:p>
            <a:pPr>
              <a:defRPr/>
            </a:pPr>
            <a:r>
              <a:rPr lang="de-DE" dirty="0"/>
              <a:t>Stand 30.08.2018</a:t>
            </a:r>
          </a:p>
        </p:txBody>
      </p:sp>
      <p:sp>
        <p:nvSpPr>
          <p:cNvPr id="4" name="Fußzeilenplatzhalter 3"/>
          <p:cNvSpPr>
            <a:spLocks noGrp="1"/>
          </p:cNvSpPr>
          <p:nvPr>
            <p:ph type="ftr" sz="quarter" idx="15"/>
          </p:nvPr>
        </p:nvSpPr>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sp>
        <p:nvSpPr>
          <p:cNvPr id="7" name="Foliennummernplatzhalter 6"/>
          <p:cNvSpPr>
            <a:spLocks noGrp="1"/>
          </p:cNvSpPr>
          <p:nvPr>
            <p:ph type="sldNum" sz="quarter" idx="16"/>
          </p:nvPr>
        </p:nvSpPr>
        <p:spPr/>
        <p:txBody>
          <a:bodyPr/>
          <a:lstStyle/>
          <a:p>
            <a:pPr>
              <a:defRPr/>
            </a:pPr>
            <a:fld id="{D4A23FD5-FFB6-5F4B-B85E-E76ADB930745}" type="slidenum">
              <a:rPr lang="de-DE" smtClean="0"/>
              <a:pPr>
                <a:defRPr/>
              </a:pPr>
              <a:t>1</a:t>
            </a:fld>
            <a:endParaRPr lang="de-DE"/>
          </a:p>
        </p:txBody>
      </p:sp>
    </p:spTree>
    <p:extLst>
      <p:ext uri="{BB962C8B-B14F-4D97-AF65-F5344CB8AC3E}">
        <p14:creationId xmlns:p14="http://schemas.microsoft.com/office/powerpoint/2010/main" val="95947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pPr>
              <a:defRPr/>
            </a:pPr>
            <a:r>
              <a:rPr lang="de-DE" dirty="0"/>
              <a:t>Stand 30.08.2018</a:t>
            </a:r>
          </a:p>
        </p:txBody>
      </p:sp>
      <p:sp>
        <p:nvSpPr>
          <p:cNvPr id="5" name="Foliennummernplatzhalter 4"/>
          <p:cNvSpPr>
            <a:spLocks noGrp="1"/>
          </p:cNvSpPr>
          <p:nvPr>
            <p:ph type="sldNum" sz="quarter" idx="16"/>
          </p:nvPr>
        </p:nvSpPr>
        <p:spPr/>
        <p:txBody>
          <a:bodyPr/>
          <a:lstStyle/>
          <a:p>
            <a:pPr>
              <a:defRPr/>
            </a:pPr>
            <a:fld id="{10184E05-C22D-E44F-90FE-D2F1C12E15D2}" type="slidenum">
              <a:rPr lang="de-DE" smtClean="0"/>
              <a:pPr>
                <a:defRPr/>
              </a:pPr>
              <a:t>2</a:t>
            </a:fld>
            <a:endParaRPr lang="de-DE"/>
          </a:p>
        </p:txBody>
      </p:sp>
      <p:sp>
        <p:nvSpPr>
          <p:cNvPr id="6" name="Rectangle 9"/>
          <p:cNvSpPr>
            <a:spLocks noGrp="1" noChangeArrowheads="1"/>
          </p:cNvSpPr>
          <p:nvPr>
            <p:ph type="title"/>
          </p:nvPr>
        </p:nvSpPr>
        <p:spPr>
          <a:xfrm>
            <a:off x="262009" y="96842"/>
            <a:ext cx="8248248" cy="582168"/>
          </a:xfrm>
        </p:spPr>
        <p:txBody>
          <a:bodyPr/>
          <a:lstStyle/>
          <a:p>
            <a:pPr algn="ctr"/>
            <a:r>
              <a:rPr lang="de-DE" sz="2600" b="1" dirty="0">
                <a:solidFill>
                  <a:srgbClr val="151D29"/>
                </a:solidFill>
              </a:rPr>
              <a:t>Vor dem Schlichtungsverfahren</a:t>
            </a:r>
            <a:br>
              <a:rPr lang="de-DE" sz="3000" b="1" dirty="0">
                <a:solidFill>
                  <a:srgbClr val="151D29"/>
                </a:solidFill>
              </a:rPr>
            </a:br>
            <a:br>
              <a:rPr lang="de-DE" sz="3000" dirty="0">
                <a:solidFill>
                  <a:srgbClr val="151D29"/>
                </a:solidFill>
              </a:rPr>
            </a:br>
            <a:br>
              <a:rPr lang="de-DE" sz="3000" dirty="0">
                <a:solidFill>
                  <a:srgbClr val="151D29"/>
                </a:solidFill>
              </a:rPr>
            </a:br>
            <a:endParaRPr lang="de-DE" sz="3000" b="1" dirty="0">
              <a:solidFill>
                <a:srgbClr val="151D29"/>
              </a:solidFill>
            </a:endParaRPr>
          </a:p>
        </p:txBody>
      </p:sp>
      <p:sp>
        <p:nvSpPr>
          <p:cNvPr id="4" name="Rechteck 3"/>
          <p:cNvSpPr/>
          <p:nvPr/>
        </p:nvSpPr>
        <p:spPr>
          <a:xfrm>
            <a:off x="343491" y="1335385"/>
            <a:ext cx="8640000" cy="4247317"/>
          </a:xfrm>
          <a:prstGeom prst="rect">
            <a:avLst/>
          </a:prstGeom>
        </p:spPr>
        <p:txBody>
          <a:bodyPr wrap="square">
            <a:spAutoFit/>
          </a:bodyPr>
          <a:lstStyle/>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p:txBody>
      </p:sp>
      <p:sp>
        <p:nvSpPr>
          <p:cNvPr id="2" name="Fußzeilenplatzhalter 1"/>
          <p:cNvSpPr>
            <a:spLocks noGrp="1"/>
          </p:cNvSpPr>
          <p:nvPr>
            <p:ph type="ftr" sz="quarter" idx="15"/>
          </p:nvPr>
        </p:nvSpPr>
        <p:spPr/>
        <p:txBody>
          <a:bodyPr/>
          <a:lstStyle/>
          <a:p>
            <a:pPr>
              <a:defRPr/>
            </a:pPr>
            <a:r>
              <a:rPr lang="fr-FR"/>
              <a:t> Schlichtungsstelle Bergschaden  NRW </a:t>
            </a:r>
            <a:endParaRPr lang="de-DE" dirty="0"/>
          </a:p>
        </p:txBody>
      </p:sp>
      <p:sp>
        <p:nvSpPr>
          <p:cNvPr id="8" name="Textfeld 7"/>
          <p:cNvSpPr txBox="1"/>
          <p:nvPr/>
        </p:nvSpPr>
        <p:spPr>
          <a:xfrm>
            <a:off x="315788" y="679011"/>
            <a:ext cx="8248247" cy="646331"/>
          </a:xfrm>
          <a:prstGeom prst="rect">
            <a:avLst/>
          </a:prstGeom>
          <a:noFill/>
        </p:spPr>
        <p:txBody>
          <a:bodyPr wrap="square" rtlCol="0">
            <a:spAutoFit/>
          </a:bodyPr>
          <a:lstStyle/>
          <a:p>
            <a:pPr marL="285750" lvl="0" indent="-285750">
              <a:buFont typeface="Arial" panose="020B0604020202020204" pitchFamily="34" charset="0"/>
              <a:buChar char="•"/>
            </a:pPr>
            <a:r>
              <a:rPr lang="de-DE" dirty="0">
                <a:solidFill>
                  <a:srgbClr val="101822"/>
                </a:solidFill>
              </a:rPr>
              <a:t>Es liegt ein Schaden an/in Ihrem Eigentum (Haus, Wohnungseigentum bzw. am Grundstück) vor.</a:t>
            </a:r>
            <a:endParaRPr lang="de-DE" sz="1600" dirty="0">
              <a:solidFill>
                <a:srgbClr val="101822"/>
              </a:solidFill>
            </a:endParaRPr>
          </a:p>
        </p:txBody>
      </p:sp>
      <p:sp>
        <p:nvSpPr>
          <p:cNvPr id="10" name="Textfeld 9"/>
          <p:cNvSpPr txBox="1"/>
          <p:nvPr/>
        </p:nvSpPr>
        <p:spPr>
          <a:xfrm>
            <a:off x="0" y="2716040"/>
            <a:ext cx="4874844" cy="1107996"/>
          </a:xfrm>
          <a:prstGeom prst="rect">
            <a:avLst/>
          </a:prstGeom>
          <a:ln>
            <a:solidFill>
              <a:schemeClr val="bg1"/>
            </a:solidFill>
          </a:ln>
          <a:effectLst/>
        </p:spPr>
        <p:style>
          <a:lnRef idx="2">
            <a:schemeClr val="dk1"/>
          </a:lnRef>
          <a:fillRef idx="1">
            <a:schemeClr val="lt1"/>
          </a:fillRef>
          <a:effectRef idx="0">
            <a:schemeClr val="dk1"/>
          </a:effectRef>
          <a:fontRef idx="minor">
            <a:schemeClr val="dk1"/>
          </a:fontRef>
        </p:style>
        <p:txBody>
          <a:bodyPr wrap="square" rtlCol="0">
            <a:spAutoFit/>
          </a:bodyPr>
          <a:lstStyle/>
          <a:p>
            <a:pPr marL="628650" lvl="1" indent="-171450">
              <a:buFont typeface="Arial" panose="020B0604020202020204" pitchFamily="34" charset="0"/>
              <a:buChar char="•"/>
            </a:pPr>
            <a:r>
              <a:rPr lang="de-DE" sz="1200" b="1" dirty="0">
                <a:solidFill>
                  <a:srgbClr val="101822"/>
                </a:solidFill>
              </a:rPr>
              <a:t>Bausachverständige </a:t>
            </a:r>
          </a:p>
          <a:p>
            <a:pPr marL="628650" lvl="1" indent="-171450">
              <a:buFont typeface="Arial" panose="020B0604020202020204" pitchFamily="34" charset="0"/>
              <a:buChar char="•"/>
            </a:pPr>
            <a:r>
              <a:rPr lang="de-DE" sz="1200" b="1" dirty="0">
                <a:solidFill>
                  <a:srgbClr val="101822"/>
                </a:solidFill>
              </a:rPr>
              <a:t>Interessenvertretungsverbände </a:t>
            </a:r>
          </a:p>
          <a:p>
            <a:pPr marL="628650" lvl="1" indent="-171450">
              <a:buFont typeface="Arial" panose="020B0604020202020204" pitchFamily="34" charset="0"/>
              <a:buChar char="•"/>
            </a:pPr>
            <a:r>
              <a:rPr lang="de-DE" sz="1200" b="1" dirty="0">
                <a:solidFill>
                  <a:srgbClr val="101822"/>
                </a:solidFill>
              </a:rPr>
              <a:t>Bergschadenshotline der Bergwerksunternehmen für Objekte im Ruhrgebiet / Aachener Steinkohlerevier</a:t>
            </a:r>
          </a:p>
          <a:p>
            <a:r>
              <a:rPr lang="de-DE" dirty="0"/>
              <a:t> </a:t>
            </a:r>
            <a:endParaRPr lang="de-DE" sz="1600" dirty="0"/>
          </a:p>
        </p:txBody>
      </p:sp>
      <p:sp>
        <p:nvSpPr>
          <p:cNvPr id="11" name="Textfeld 10"/>
          <p:cNvSpPr txBox="1"/>
          <p:nvPr/>
        </p:nvSpPr>
        <p:spPr>
          <a:xfrm>
            <a:off x="0" y="3643917"/>
            <a:ext cx="8206519" cy="2123658"/>
          </a:xfrm>
          <a:prstGeom prst="rect">
            <a:avLst/>
          </a:prstGeom>
          <a:noFill/>
        </p:spPr>
        <p:txBody>
          <a:bodyPr wrap="square" rtlCol="0">
            <a:spAutoFit/>
          </a:bodyPr>
          <a:lstStyle/>
          <a:p>
            <a:pPr marL="628650" lvl="1" indent="-171450">
              <a:buFont typeface="Arial" panose="020B0604020202020204" pitchFamily="34" charset="0"/>
              <a:buChar char="•"/>
            </a:pPr>
            <a:r>
              <a:rPr lang="de-DE" sz="1200" b="1" dirty="0">
                <a:solidFill>
                  <a:srgbClr val="101822"/>
                </a:solidFill>
                <a:latin typeface="+mn-lt"/>
                <a:ea typeface="+mn-ea"/>
                <a:cs typeface="+mn-cs"/>
              </a:rPr>
              <a:t>RAG AG</a:t>
            </a:r>
          </a:p>
          <a:p>
            <a:pPr marL="628650" lvl="1" indent="-171450">
              <a:buFont typeface="Arial" panose="020B0604020202020204" pitchFamily="34" charset="0"/>
              <a:buChar char="•"/>
            </a:pPr>
            <a:r>
              <a:rPr lang="de-DE" sz="1200" b="1" dirty="0">
                <a:solidFill>
                  <a:srgbClr val="101822"/>
                </a:solidFill>
                <a:latin typeface="+mn-lt"/>
                <a:ea typeface="+mn-ea"/>
                <a:cs typeface="+mn-cs"/>
              </a:rPr>
              <a:t>Shamrockring 1, 44623 Herne</a:t>
            </a:r>
            <a:br>
              <a:rPr lang="de-DE" sz="1200" b="1" dirty="0">
                <a:solidFill>
                  <a:srgbClr val="101822"/>
                </a:solidFill>
                <a:latin typeface="+mn-lt"/>
                <a:ea typeface="+mn-ea"/>
                <a:cs typeface="+mn-cs"/>
              </a:rPr>
            </a:br>
            <a:r>
              <a:rPr lang="de-DE" sz="1200" b="1" dirty="0">
                <a:solidFill>
                  <a:srgbClr val="101822"/>
                </a:solidFill>
                <a:latin typeface="+mn-lt"/>
                <a:ea typeface="+mn-ea"/>
                <a:cs typeface="+mn-cs"/>
              </a:rPr>
              <a:t>Tel. 0800.27 27 271 (kostenfreie Hotline)</a:t>
            </a:r>
          </a:p>
          <a:p>
            <a:pPr marL="628650" lvl="1" indent="-171450">
              <a:buFont typeface="Arial" panose="020B0604020202020204" pitchFamily="34" charset="0"/>
              <a:buChar char="•"/>
            </a:pPr>
            <a:r>
              <a:rPr lang="de-DE" sz="1200" b="1" dirty="0">
                <a:solidFill>
                  <a:srgbClr val="101822"/>
                </a:solidFill>
                <a:latin typeface="+mn-lt"/>
                <a:ea typeface="+mn-ea"/>
                <a:cs typeface="+mn-cs"/>
              </a:rPr>
              <a:t> </a:t>
            </a:r>
          </a:p>
          <a:p>
            <a:pPr marL="628650" lvl="1" indent="-171450">
              <a:buFont typeface="Arial" panose="020B0604020202020204" pitchFamily="34" charset="0"/>
              <a:buChar char="•"/>
            </a:pPr>
            <a:r>
              <a:rPr lang="de-DE" sz="1200" b="1" dirty="0">
                <a:solidFill>
                  <a:srgbClr val="101822"/>
                </a:solidFill>
                <a:latin typeface="+mn-lt"/>
                <a:ea typeface="+mn-ea"/>
                <a:cs typeface="+mn-cs"/>
              </a:rPr>
              <a:t>RAG Anthrazit Ibbenbüren GmbH</a:t>
            </a:r>
          </a:p>
          <a:p>
            <a:pPr marL="628650" lvl="1" indent="-171450">
              <a:buFont typeface="Arial" panose="020B0604020202020204" pitchFamily="34" charset="0"/>
              <a:buChar char="•"/>
            </a:pPr>
            <a:r>
              <a:rPr lang="de-DE" sz="1200" b="1" dirty="0">
                <a:solidFill>
                  <a:srgbClr val="101822"/>
                </a:solidFill>
                <a:latin typeface="+mn-lt"/>
                <a:ea typeface="+mn-ea"/>
                <a:cs typeface="+mn-cs"/>
              </a:rPr>
              <a:t>Osnabrücker Straße 112, 49477 Ibbenbüren</a:t>
            </a:r>
            <a:br>
              <a:rPr lang="de-DE" sz="1200" b="1" dirty="0">
                <a:solidFill>
                  <a:srgbClr val="101822"/>
                </a:solidFill>
                <a:latin typeface="+mn-lt"/>
                <a:ea typeface="+mn-ea"/>
                <a:cs typeface="+mn-cs"/>
              </a:rPr>
            </a:br>
            <a:r>
              <a:rPr lang="de-DE" sz="1200" b="1" dirty="0">
                <a:solidFill>
                  <a:srgbClr val="101822"/>
                </a:solidFill>
                <a:latin typeface="+mn-lt"/>
                <a:ea typeface="+mn-ea"/>
                <a:cs typeface="+mn-cs"/>
              </a:rPr>
              <a:t>Tel. 05451.510</a:t>
            </a:r>
          </a:p>
          <a:p>
            <a:pPr marL="628650" lvl="1" indent="-171450">
              <a:buFont typeface="Arial" panose="020B0604020202020204" pitchFamily="34" charset="0"/>
              <a:buChar char="•"/>
            </a:pPr>
            <a:r>
              <a:rPr lang="de-DE" sz="1200" b="1" dirty="0">
                <a:solidFill>
                  <a:srgbClr val="101822"/>
                </a:solidFill>
                <a:latin typeface="+mn-lt"/>
                <a:ea typeface="+mn-ea"/>
                <a:cs typeface="+mn-cs"/>
              </a:rPr>
              <a:t> </a:t>
            </a:r>
          </a:p>
          <a:p>
            <a:pPr marL="628650" lvl="1" indent="-171450">
              <a:buFont typeface="Arial" panose="020B0604020202020204" pitchFamily="34" charset="0"/>
              <a:buChar char="•"/>
            </a:pPr>
            <a:r>
              <a:rPr lang="de-DE" sz="1200" b="1" dirty="0">
                <a:solidFill>
                  <a:srgbClr val="101822"/>
                </a:solidFill>
                <a:latin typeface="+mn-lt"/>
                <a:ea typeface="+mn-ea"/>
                <a:cs typeface="+mn-cs"/>
              </a:rPr>
              <a:t>EBV GmbH</a:t>
            </a:r>
          </a:p>
          <a:p>
            <a:pPr marL="628650" lvl="1" indent="-171450">
              <a:buFont typeface="Arial" panose="020B0604020202020204" pitchFamily="34" charset="0"/>
              <a:buChar char="•"/>
            </a:pPr>
            <a:r>
              <a:rPr lang="de-DE" sz="1200" b="1" dirty="0" err="1">
                <a:solidFill>
                  <a:srgbClr val="101822"/>
                </a:solidFill>
                <a:latin typeface="+mn-lt"/>
                <a:ea typeface="+mn-ea"/>
                <a:cs typeface="+mn-cs"/>
              </a:rPr>
              <a:t>Myhler</a:t>
            </a:r>
            <a:r>
              <a:rPr lang="de-DE" sz="1200" b="1" dirty="0">
                <a:solidFill>
                  <a:srgbClr val="101822"/>
                </a:solidFill>
                <a:latin typeface="+mn-lt"/>
                <a:ea typeface="+mn-ea"/>
                <a:cs typeface="+mn-cs"/>
              </a:rPr>
              <a:t> Straße 83, 41836 Hückelhoven</a:t>
            </a:r>
            <a:br>
              <a:rPr lang="de-DE" sz="1200" b="1" dirty="0">
                <a:solidFill>
                  <a:srgbClr val="101822"/>
                </a:solidFill>
                <a:latin typeface="+mn-lt"/>
                <a:ea typeface="+mn-ea"/>
                <a:cs typeface="+mn-cs"/>
              </a:rPr>
            </a:br>
            <a:r>
              <a:rPr lang="de-DE" sz="1200" b="1" dirty="0">
                <a:solidFill>
                  <a:srgbClr val="101822"/>
                </a:solidFill>
                <a:latin typeface="+mn-lt"/>
                <a:ea typeface="+mn-ea"/>
                <a:cs typeface="+mn-cs"/>
              </a:rPr>
              <a:t>Tel. 02433.444 00</a:t>
            </a:r>
          </a:p>
        </p:txBody>
      </p:sp>
      <p:sp>
        <p:nvSpPr>
          <p:cNvPr id="19" name="Textfeld 18"/>
          <p:cNvSpPr txBox="1"/>
          <p:nvPr/>
        </p:nvSpPr>
        <p:spPr>
          <a:xfrm>
            <a:off x="606582" y="2150517"/>
            <a:ext cx="7599937" cy="646331"/>
          </a:xfrm>
          <a:prstGeom prst="rect">
            <a:avLst/>
          </a:prstGeom>
          <a:noFill/>
        </p:spPr>
        <p:txBody>
          <a:bodyPr wrap="square" rtlCol="0">
            <a:spAutoFit/>
          </a:bodyPr>
          <a:lstStyle/>
          <a:p>
            <a:pPr lvl="0"/>
            <a:r>
              <a:rPr lang="de-DE" u="sng" dirty="0">
                <a:solidFill>
                  <a:srgbClr val="101822"/>
                </a:solidFill>
              </a:rPr>
              <a:t>Sie können sich an folgende Personen/Institutionen wenden:</a:t>
            </a:r>
            <a:endParaRPr lang="de-DE" sz="1600" u="sng" dirty="0">
              <a:solidFill>
                <a:srgbClr val="101822"/>
              </a:solidFill>
            </a:endParaRPr>
          </a:p>
          <a:p>
            <a:endParaRPr lang="de-DE" dirty="0"/>
          </a:p>
        </p:txBody>
      </p:sp>
      <p:sp>
        <p:nvSpPr>
          <p:cNvPr id="20" name="Textfeld 19"/>
          <p:cNvSpPr txBox="1"/>
          <p:nvPr/>
        </p:nvSpPr>
        <p:spPr>
          <a:xfrm>
            <a:off x="315789" y="1558285"/>
            <a:ext cx="8357432" cy="369332"/>
          </a:xfrm>
          <a:prstGeom prst="rect">
            <a:avLst/>
          </a:prstGeom>
          <a:noFill/>
        </p:spPr>
        <p:txBody>
          <a:bodyPr wrap="square" rtlCol="0">
            <a:spAutoFit/>
          </a:bodyPr>
          <a:lstStyle/>
          <a:p>
            <a:pPr marL="285750" lvl="0" indent="-285750">
              <a:buFont typeface="Arial" panose="020B0604020202020204" pitchFamily="34" charset="0"/>
              <a:buChar char="•"/>
            </a:pPr>
            <a:r>
              <a:rPr lang="de-DE" dirty="0">
                <a:solidFill>
                  <a:srgbClr val="101822"/>
                </a:solidFill>
              </a:rPr>
              <a:t>Sie vermuten, dass der Schaden durch den Bergbau verursacht worden ist.</a:t>
            </a:r>
          </a:p>
        </p:txBody>
      </p:sp>
    </p:spTree>
    <p:extLst>
      <p:ext uri="{BB962C8B-B14F-4D97-AF65-F5344CB8AC3E}">
        <p14:creationId xmlns:p14="http://schemas.microsoft.com/office/powerpoint/2010/main" val="1663635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p:bldP spid="19"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pPr>
              <a:defRPr/>
            </a:pPr>
            <a:r>
              <a:rPr lang="de-DE" dirty="0"/>
              <a:t>Stand 30.08.2018</a:t>
            </a:r>
          </a:p>
        </p:txBody>
      </p:sp>
      <p:sp>
        <p:nvSpPr>
          <p:cNvPr id="5" name="Foliennummernplatzhalter 4"/>
          <p:cNvSpPr>
            <a:spLocks noGrp="1"/>
          </p:cNvSpPr>
          <p:nvPr>
            <p:ph type="sldNum" sz="quarter" idx="16"/>
          </p:nvPr>
        </p:nvSpPr>
        <p:spPr/>
        <p:txBody>
          <a:bodyPr/>
          <a:lstStyle/>
          <a:p>
            <a:pPr>
              <a:defRPr/>
            </a:pPr>
            <a:fld id="{10184E05-C22D-E44F-90FE-D2F1C12E15D2}" type="slidenum">
              <a:rPr lang="de-DE" smtClean="0"/>
              <a:pPr>
                <a:defRPr/>
              </a:pPr>
              <a:t>3</a:t>
            </a:fld>
            <a:endParaRPr lang="de-DE"/>
          </a:p>
        </p:txBody>
      </p:sp>
      <p:sp>
        <p:nvSpPr>
          <p:cNvPr id="4" name="Rechteck 3"/>
          <p:cNvSpPr/>
          <p:nvPr/>
        </p:nvSpPr>
        <p:spPr>
          <a:xfrm>
            <a:off x="343491" y="552261"/>
            <a:ext cx="8519852" cy="4185761"/>
          </a:xfrm>
          <a:prstGeom prst="rect">
            <a:avLst/>
          </a:prstGeom>
        </p:spPr>
        <p:txBody>
          <a:bodyPr wrap="square">
            <a:spAutoFit/>
          </a:bodyPr>
          <a:lstStyle/>
          <a:p>
            <a:pPr lvl="0"/>
            <a:r>
              <a:rPr lang="de-DE" dirty="0">
                <a:solidFill>
                  <a:srgbClr val="101822"/>
                </a:solidFill>
              </a:rPr>
              <a:t>Soweit Sie sich eingangs an einen Bausachverständigen bzw. einen Interessenvertretungsverband gewandt haben und dieser die Beschädigung durch den Bergbau für wahrscheinlich erachtet, müssen Sie - soweit Sie danach ein Schlichtungsverfahren einleiten sollten - Kontakt zum jeweiligen Bergwerksunternehmen zwecks Schadensbegutachtung (Bergschadenshotline) aufnehmen. </a:t>
            </a:r>
          </a:p>
          <a:p>
            <a:pPr lvl="0"/>
            <a:endParaRPr lang="de-DE" sz="1600" dirty="0">
              <a:solidFill>
                <a:srgbClr val="101822"/>
              </a:solidFill>
            </a:endParaRPr>
          </a:p>
          <a:p>
            <a:pPr lvl="0"/>
            <a:r>
              <a:rPr lang="de-DE" dirty="0">
                <a:solidFill>
                  <a:srgbClr val="101822"/>
                </a:solidFill>
              </a:rPr>
              <a:t>Falls Sie sich unmittelbar an die Bergschadenshotline des jeweiligen Bergwerksunternehmens gewandt haben, erfolgt die Schadensbegutachtung durch das jeweilige Unternehmen.</a:t>
            </a:r>
          </a:p>
          <a:p>
            <a:pPr lvl="0"/>
            <a:endParaRPr lang="de-DE" sz="1600" dirty="0">
              <a:solidFill>
                <a:srgbClr val="101822"/>
              </a:solidFill>
            </a:endParaRPr>
          </a:p>
          <a:p>
            <a:pPr lvl="0"/>
            <a:r>
              <a:rPr lang="de-DE" dirty="0">
                <a:solidFill>
                  <a:srgbClr val="101822"/>
                </a:solidFill>
              </a:rPr>
              <a:t>Wenn Sie mit dem Ergebnis der Schadenswertung und -beurteilung nicht einverstanden sind, können Sie sich alsdann an die Schlichtungsstelle Bergschaden in NRW, Kronprinzenstr. 35, 45128 Essen, wenden (</a:t>
            </a:r>
            <a:r>
              <a:rPr lang="de-DE" dirty="0">
                <a:solidFill>
                  <a:srgbClr val="101822"/>
                </a:solidFill>
                <a:hlinkClick r:id="rId2"/>
              </a:rPr>
              <a:t>www.metropoleruhr.de</a:t>
            </a:r>
            <a:r>
              <a:rPr lang="de-DE" dirty="0">
                <a:solidFill>
                  <a:srgbClr val="101822"/>
                </a:solidFill>
              </a:rPr>
              <a:t>, </a:t>
            </a:r>
            <a:r>
              <a:rPr lang="de-DE" dirty="0">
                <a:solidFill>
                  <a:srgbClr val="101822"/>
                </a:solidFill>
                <a:hlinkClick r:id="rId3"/>
              </a:rPr>
              <a:t>www.schlichtungsstelle-bergschaden.de</a:t>
            </a:r>
            <a:r>
              <a:rPr lang="de-DE" dirty="0">
                <a:solidFill>
                  <a:srgbClr val="101822"/>
                </a:solidFill>
              </a:rPr>
              <a:t>)</a:t>
            </a:r>
            <a:endParaRPr lang="de-DE" sz="1600" dirty="0">
              <a:solidFill>
                <a:srgbClr val="101822"/>
              </a:solidFill>
            </a:endParaRPr>
          </a:p>
        </p:txBody>
      </p:sp>
      <p:sp>
        <p:nvSpPr>
          <p:cNvPr id="2" name="Fußzeilenplatzhalter 1"/>
          <p:cNvSpPr>
            <a:spLocks noGrp="1"/>
          </p:cNvSpPr>
          <p:nvPr>
            <p:ph type="ftr" sz="quarter" idx="15"/>
          </p:nvPr>
        </p:nvSpPr>
        <p:spPr>
          <a:xfrm>
            <a:off x="3902216" y="6391556"/>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spTree>
    <p:extLst>
      <p:ext uri="{BB962C8B-B14F-4D97-AF65-F5344CB8AC3E}">
        <p14:creationId xmlns:p14="http://schemas.microsoft.com/office/powerpoint/2010/main" val="203142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pPr>
              <a:defRPr/>
            </a:pPr>
            <a:r>
              <a:rPr lang="de-DE" dirty="0"/>
              <a:t>Stand 30.08.2018</a:t>
            </a:r>
          </a:p>
        </p:txBody>
      </p:sp>
      <p:sp>
        <p:nvSpPr>
          <p:cNvPr id="5" name="Foliennummernplatzhalter 4"/>
          <p:cNvSpPr>
            <a:spLocks noGrp="1"/>
          </p:cNvSpPr>
          <p:nvPr>
            <p:ph type="sldNum" sz="quarter" idx="16"/>
          </p:nvPr>
        </p:nvSpPr>
        <p:spPr/>
        <p:txBody>
          <a:bodyPr/>
          <a:lstStyle/>
          <a:p>
            <a:pPr>
              <a:defRPr/>
            </a:pPr>
            <a:fld id="{10184E05-C22D-E44F-90FE-D2F1C12E15D2}" type="slidenum">
              <a:rPr lang="de-DE" smtClean="0"/>
              <a:pPr>
                <a:defRPr/>
              </a:pPr>
              <a:t>4</a:t>
            </a:fld>
            <a:endParaRPr lang="de-DE"/>
          </a:p>
        </p:txBody>
      </p:sp>
      <p:sp>
        <p:nvSpPr>
          <p:cNvPr id="6" name="Rectangle 2"/>
          <p:cNvSpPr>
            <a:spLocks noGrp="1" noChangeArrowheads="1"/>
          </p:cNvSpPr>
          <p:nvPr>
            <p:ph type="title"/>
          </p:nvPr>
        </p:nvSpPr>
        <p:spPr>
          <a:xfrm>
            <a:off x="375325" y="746125"/>
            <a:ext cx="7940675" cy="521360"/>
          </a:xfrm>
        </p:spPr>
        <p:txBody>
          <a:bodyPr/>
          <a:lstStyle/>
          <a:p>
            <a:pPr algn="ctr" eaLnBrk="1" hangingPunct="1"/>
            <a:r>
              <a:rPr lang="de-DE" sz="2600" b="1" dirty="0">
                <a:solidFill>
                  <a:srgbClr val="101822"/>
                </a:solidFill>
              </a:rPr>
              <a:t>Gang eines Schlichtungsverfahrens</a:t>
            </a:r>
          </a:p>
        </p:txBody>
      </p:sp>
      <p:sp>
        <p:nvSpPr>
          <p:cNvPr id="4" name="Rechteck 3"/>
          <p:cNvSpPr/>
          <p:nvPr/>
        </p:nvSpPr>
        <p:spPr>
          <a:xfrm>
            <a:off x="375326" y="1427539"/>
            <a:ext cx="8224678" cy="1754326"/>
          </a:xfrm>
          <a:prstGeom prst="rect">
            <a:avLst/>
          </a:prstGeom>
          <a:noFill/>
        </p:spPr>
        <p:txBody>
          <a:bodyPr wrap="square">
            <a:spAutoFit/>
          </a:bodyPr>
          <a:lstStyle/>
          <a:p>
            <a:pPr marL="285750" lvl="0" indent="-285750">
              <a:buFont typeface="Arial" panose="020B0604020202020204" pitchFamily="34" charset="0"/>
              <a:buChar char="•"/>
            </a:pPr>
            <a:r>
              <a:rPr lang="de-DE" dirty="0">
                <a:solidFill>
                  <a:srgbClr val="101822"/>
                </a:solidFill>
              </a:rPr>
              <a:t>Schriftliche Antragseinreichung auf entsprechendem </a:t>
            </a:r>
            <a:r>
              <a:rPr lang="de-DE" dirty="0">
                <a:solidFill>
                  <a:srgbClr val="101822"/>
                </a:solidFill>
                <a:hlinkClick r:id="rId2"/>
              </a:rPr>
              <a:t>Musterformular</a:t>
            </a:r>
            <a:r>
              <a:rPr lang="de-DE" dirty="0">
                <a:solidFill>
                  <a:srgbClr val="101822"/>
                </a:solidFill>
              </a:rPr>
              <a:t>. Beifügung der notwendigen Unterlagen: Vollständiger und aktueller Grundbuchauszug (nicht älter als 3 Monate), Schadensregulierungsablehnung durch das Bergwerksunternehmen, Schadensschilderung und ggf. weitere Unterlagen und Belege, Fotodokumentationen, etc. </a:t>
            </a:r>
          </a:p>
        </p:txBody>
      </p:sp>
      <p:sp>
        <p:nvSpPr>
          <p:cNvPr id="2" name="Fußzeilenplatzhalter 1"/>
          <p:cNvSpPr>
            <a:spLocks noGrp="1"/>
          </p:cNvSpPr>
          <p:nvPr>
            <p:ph type="ftr" sz="quarter" idx="15"/>
          </p:nvPr>
        </p:nvSpPr>
        <p:spPr>
          <a:xfrm>
            <a:off x="3911270" y="6397010"/>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sp>
        <p:nvSpPr>
          <p:cNvPr id="7" name="Textfeld 6"/>
          <p:cNvSpPr txBox="1"/>
          <p:nvPr/>
        </p:nvSpPr>
        <p:spPr>
          <a:xfrm>
            <a:off x="375326" y="3341919"/>
            <a:ext cx="8392347" cy="923330"/>
          </a:xfrm>
          <a:prstGeom prst="rect">
            <a:avLst/>
          </a:prstGeom>
          <a:noFill/>
        </p:spPr>
        <p:txBody>
          <a:bodyPr wrap="square" rtlCol="0">
            <a:spAutoFit/>
          </a:bodyPr>
          <a:lstStyle/>
          <a:p>
            <a:pPr marL="285750" lvl="0" indent="-285750">
              <a:buFont typeface="Arial" panose="020B0604020202020204" pitchFamily="34" charset="0"/>
              <a:buChar char="•"/>
            </a:pPr>
            <a:r>
              <a:rPr lang="de-DE" b="1" dirty="0">
                <a:solidFill>
                  <a:srgbClr val="101822"/>
                </a:solidFill>
              </a:rPr>
              <a:t>14-tägige Frist des Bergwerkunternehmens für Zustimmung / Ablehnung zur Durchführung eines Schlichtungsverfahrens.</a:t>
            </a:r>
            <a:r>
              <a:rPr lang="de-DE" dirty="0">
                <a:solidFill>
                  <a:srgbClr val="101822"/>
                </a:solidFill>
              </a:rPr>
              <a:t> Die Zustimmung erfolgt regelmäßig, zu den Ausnahmen später</a:t>
            </a:r>
          </a:p>
        </p:txBody>
      </p:sp>
      <p:sp>
        <p:nvSpPr>
          <p:cNvPr id="9" name="Textfeld 8"/>
          <p:cNvSpPr txBox="1"/>
          <p:nvPr/>
        </p:nvSpPr>
        <p:spPr>
          <a:xfrm>
            <a:off x="375324" y="4474483"/>
            <a:ext cx="7940676" cy="646331"/>
          </a:xfrm>
          <a:prstGeom prst="rect">
            <a:avLst/>
          </a:prstGeom>
          <a:noFill/>
        </p:spPr>
        <p:txBody>
          <a:bodyPr wrap="square" rtlCol="0">
            <a:spAutoFit/>
          </a:bodyPr>
          <a:lstStyle/>
          <a:p>
            <a:pPr marL="285750" lvl="0" indent="-285750">
              <a:buFont typeface="Arial" panose="020B0604020202020204" pitchFamily="34" charset="0"/>
              <a:buChar char="•"/>
            </a:pPr>
            <a:r>
              <a:rPr lang="de-DE" dirty="0">
                <a:solidFill>
                  <a:srgbClr val="101822"/>
                </a:solidFill>
              </a:rPr>
              <a:t>4-wöchige Frist des Bergwerksunternehmens zur schriftlichen Stellungnahme  </a:t>
            </a:r>
          </a:p>
        </p:txBody>
      </p:sp>
    </p:spTree>
    <p:extLst>
      <p:ext uri="{BB962C8B-B14F-4D97-AF65-F5344CB8AC3E}">
        <p14:creationId xmlns:p14="http://schemas.microsoft.com/office/powerpoint/2010/main" val="4161473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pPr>
              <a:defRPr/>
            </a:pPr>
            <a:r>
              <a:rPr lang="de-DE" dirty="0"/>
              <a:t>Stand 30.08.2018</a:t>
            </a:r>
          </a:p>
        </p:txBody>
      </p:sp>
      <p:sp>
        <p:nvSpPr>
          <p:cNvPr id="5" name="Foliennummernplatzhalter 4"/>
          <p:cNvSpPr>
            <a:spLocks noGrp="1"/>
          </p:cNvSpPr>
          <p:nvPr>
            <p:ph type="sldNum" sz="quarter" idx="16"/>
          </p:nvPr>
        </p:nvSpPr>
        <p:spPr/>
        <p:txBody>
          <a:bodyPr/>
          <a:lstStyle/>
          <a:p>
            <a:pPr>
              <a:defRPr/>
            </a:pPr>
            <a:fld id="{10184E05-C22D-E44F-90FE-D2F1C12E15D2}" type="slidenum">
              <a:rPr lang="de-DE" smtClean="0"/>
              <a:pPr>
                <a:defRPr/>
              </a:pPr>
              <a:t>5</a:t>
            </a:fld>
            <a:endParaRPr lang="de-DE"/>
          </a:p>
        </p:txBody>
      </p:sp>
      <p:sp>
        <p:nvSpPr>
          <p:cNvPr id="4" name="Rechteck 3"/>
          <p:cNvSpPr/>
          <p:nvPr/>
        </p:nvSpPr>
        <p:spPr>
          <a:xfrm>
            <a:off x="461727" y="821687"/>
            <a:ext cx="8184332" cy="923330"/>
          </a:xfrm>
          <a:prstGeom prst="rect">
            <a:avLst/>
          </a:prstGeom>
        </p:spPr>
        <p:txBody>
          <a:bodyPr wrap="square">
            <a:spAutoFit/>
          </a:bodyPr>
          <a:lstStyle/>
          <a:p>
            <a:r>
              <a:rPr lang="de-DE" dirty="0">
                <a:solidFill>
                  <a:srgbClr val="101822"/>
                </a:solidFill>
              </a:rPr>
              <a:t>Danach trifft die Geschäftsstelle der Schlichtungsstelle mit dem Vorsitzenden die Entscheidung, ob </a:t>
            </a:r>
          </a:p>
          <a:p>
            <a:r>
              <a:rPr lang="de-DE" dirty="0">
                <a:solidFill>
                  <a:srgbClr val="101822"/>
                </a:solidFill>
              </a:rPr>
              <a:t> </a:t>
            </a:r>
          </a:p>
        </p:txBody>
      </p:sp>
      <p:sp>
        <p:nvSpPr>
          <p:cNvPr id="2" name="Fußzeilenplatzhalter 1"/>
          <p:cNvSpPr>
            <a:spLocks noGrp="1"/>
          </p:cNvSpPr>
          <p:nvPr>
            <p:ph type="ftr" sz="quarter" idx="15"/>
          </p:nvPr>
        </p:nvSpPr>
        <p:spPr>
          <a:xfrm>
            <a:off x="3748308" y="6397010"/>
            <a:ext cx="3587750" cy="190342"/>
          </a:xfrm>
        </p:spPr>
        <p:txBody>
          <a:bodyPr/>
          <a:lstStyle/>
          <a:p>
            <a:pPr>
              <a:defRPr/>
            </a:pPr>
            <a:r>
              <a:rPr lang="fr-FR"/>
              <a:t> Schlichtungsstelle Bergschaden  NRW </a:t>
            </a:r>
            <a:endParaRPr lang="de-DE" dirty="0"/>
          </a:p>
        </p:txBody>
      </p:sp>
      <p:sp>
        <p:nvSpPr>
          <p:cNvPr id="9" name="Textfeld 8"/>
          <p:cNvSpPr txBox="1"/>
          <p:nvPr/>
        </p:nvSpPr>
        <p:spPr>
          <a:xfrm>
            <a:off x="854892" y="2277365"/>
            <a:ext cx="5060888" cy="369332"/>
          </a:xfrm>
          <a:prstGeom prst="rect">
            <a:avLst/>
          </a:prstGeom>
          <a:noFill/>
        </p:spPr>
        <p:txBody>
          <a:bodyPr wrap="square" rtlCol="0">
            <a:spAutoFit/>
          </a:bodyPr>
          <a:lstStyle/>
          <a:p>
            <a:pPr marL="285750" indent="-285750">
              <a:buFont typeface="Arial" panose="020B0604020202020204" pitchFamily="34" charset="0"/>
              <a:buChar char="•"/>
            </a:pPr>
            <a:r>
              <a:rPr lang="de-DE" dirty="0">
                <a:solidFill>
                  <a:srgbClr val="101822"/>
                </a:solidFill>
              </a:rPr>
              <a:t>zum frühen Ortstermin geladen </a:t>
            </a:r>
          </a:p>
        </p:txBody>
      </p:sp>
      <p:sp>
        <p:nvSpPr>
          <p:cNvPr id="10" name="Textfeld 9"/>
          <p:cNvSpPr txBox="1"/>
          <p:nvPr/>
        </p:nvSpPr>
        <p:spPr>
          <a:xfrm>
            <a:off x="733330" y="3179045"/>
            <a:ext cx="7641126" cy="369332"/>
          </a:xfrm>
          <a:prstGeom prst="rect">
            <a:avLst/>
          </a:prstGeom>
          <a:noFill/>
        </p:spPr>
        <p:txBody>
          <a:bodyPr wrap="square" rtlCol="0">
            <a:spAutoFit/>
          </a:bodyPr>
          <a:lstStyle/>
          <a:p>
            <a:pPr marL="285750" indent="-285750">
              <a:buFont typeface="Arial" panose="020B0604020202020204" pitchFamily="34" charset="0"/>
              <a:buChar char="•"/>
            </a:pPr>
            <a:r>
              <a:rPr lang="de-DE" dirty="0">
                <a:solidFill>
                  <a:srgbClr val="101822"/>
                </a:solidFill>
              </a:rPr>
              <a:t>ein Sachverständiger durch die Schlichtungsstelle beauftragt oder</a:t>
            </a:r>
          </a:p>
        </p:txBody>
      </p:sp>
      <p:sp>
        <p:nvSpPr>
          <p:cNvPr id="13" name="Textfeld 12"/>
          <p:cNvSpPr txBox="1"/>
          <p:nvPr/>
        </p:nvSpPr>
        <p:spPr>
          <a:xfrm>
            <a:off x="733330" y="4080725"/>
            <a:ext cx="7306147" cy="369332"/>
          </a:xfrm>
          <a:prstGeom prst="rect">
            <a:avLst/>
          </a:prstGeom>
          <a:noFill/>
        </p:spPr>
        <p:txBody>
          <a:bodyPr wrap="square" rtlCol="0">
            <a:spAutoFit/>
          </a:bodyPr>
          <a:lstStyle/>
          <a:p>
            <a:pPr marL="285750" indent="-285750">
              <a:buFont typeface="Arial" panose="020B0604020202020204" pitchFamily="34" charset="0"/>
              <a:buChar char="•"/>
            </a:pPr>
            <a:r>
              <a:rPr lang="de-DE" dirty="0">
                <a:solidFill>
                  <a:srgbClr val="101822"/>
                </a:solidFill>
              </a:rPr>
              <a:t>zu einem Verhandlungstermin geladen wird</a:t>
            </a:r>
          </a:p>
        </p:txBody>
      </p:sp>
    </p:spTree>
    <p:extLst>
      <p:ext uri="{BB962C8B-B14F-4D97-AF65-F5344CB8AC3E}">
        <p14:creationId xmlns:p14="http://schemas.microsoft.com/office/powerpoint/2010/main" val="4153530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pPr>
              <a:defRPr/>
            </a:pPr>
            <a:r>
              <a:rPr lang="de-DE" dirty="0"/>
              <a:t>Stand 30.08.2018</a:t>
            </a:r>
          </a:p>
        </p:txBody>
      </p:sp>
      <p:sp>
        <p:nvSpPr>
          <p:cNvPr id="5" name="Foliennummernplatzhalter 4"/>
          <p:cNvSpPr>
            <a:spLocks noGrp="1"/>
          </p:cNvSpPr>
          <p:nvPr>
            <p:ph type="sldNum" sz="quarter" idx="16"/>
          </p:nvPr>
        </p:nvSpPr>
        <p:spPr/>
        <p:txBody>
          <a:bodyPr/>
          <a:lstStyle/>
          <a:p>
            <a:pPr>
              <a:defRPr/>
            </a:pPr>
            <a:fld id="{10184E05-C22D-E44F-90FE-D2F1C12E15D2}" type="slidenum">
              <a:rPr lang="de-DE" smtClean="0"/>
              <a:pPr>
                <a:defRPr/>
              </a:pPr>
              <a:t>6</a:t>
            </a:fld>
            <a:endParaRPr lang="de-DE"/>
          </a:p>
        </p:txBody>
      </p:sp>
      <p:sp>
        <p:nvSpPr>
          <p:cNvPr id="6" name="Rectangle 2"/>
          <p:cNvSpPr>
            <a:spLocks noGrp="1" noChangeArrowheads="1"/>
          </p:cNvSpPr>
          <p:nvPr>
            <p:ph type="title"/>
          </p:nvPr>
        </p:nvSpPr>
        <p:spPr>
          <a:xfrm>
            <a:off x="470779" y="454597"/>
            <a:ext cx="8193387" cy="948689"/>
          </a:xfrm>
        </p:spPr>
        <p:txBody>
          <a:bodyPr/>
          <a:lstStyle/>
          <a:p>
            <a:pPr algn="ctr" eaLnBrk="1" hangingPunct="1"/>
            <a:r>
              <a:rPr lang="de-DE" sz="2800" b="1" dirty="0">
                <a:solidFill>
                  <a:srgbClr val="101822"/>
                </a:solidFill>
              </a:rPr>
              <a:t>Wesentliche Grundsätze des Schlichtungsverfahrens</a:t>
            </a:r>
          </a:p>
        </p:txBody>
      </p:sp>
      <p:sp>
        <p:nvSpPr>
          <p:cNvPr id="2" name="Rechteck 1"/>
          <p:cNvSpPr/>
          <p:nvPr/>
        </p:nvSpPr>
        <p:spPr>
          <a:xfrm>
            <a:off x="470779" y="1855505"/>
            <a:ext cx="8320135" cy="1477328"/>
          </a:xfrm>
          <a:prstGeom prst="rect">
            <a:avLst/>
          </a:prstGeom>
        </p:spPr>
        <p:txBody>
          <a:bodyPr wrap="square">
            <a:spAutoFit/>
          </a:bodyPr>
          <a:lstStyle/>
          <a:p>
            <a:pPr lvl="0"/>
            <a:r>
              <a:rPr lang="de-DE" dirty="0">
                <a:solidFill>
                  <a:srgbClr val="101822"/>
                </a:solidFill>
              </a:rPr>
              <a:t>Vollständige Kostenfreiheit für den/die Antragsteller, d. h. insbesondere Übernahme der Kosten eines öffentlich bestellten und vereidigten Sachverständigen, der unmittelbar zur Kostenlast der Schlichtungsstelle beauftragt wird.</a:t>
            </a:r>
          </a:p>
          <a:p>
            <a:pPr lvl="0"/>
            <a:endParaRPr lang="de-DE" dirty="0"/>
          </a:p>
        </p:txBody>
      </p:sp>
      <p:sp>
        <p:nvSpPr>
          <p:cNvPr id="4" name="Fußzeilenplatzhalter 3"/>
          <p:cNvSpPr>
            <a:spLocks noGrp="1"/>
          </p:cNvSpPr>
          <p:nvPr>
            <p:ph type="ftr" sz="quarter" idx="15"/>
          </p:nvPr>
        </p:nvSpPr>
        <p:spPr>
          <a:xfrm>
            <a:off x="4119500" y="6397010"/>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sp>
        <p:nvSpPr>
          <p:cNvPr id="8" name="Textfeld 7"/>
          <p:cNvSpPr txBox="1"/>
          <p:nvPr/>
        </p:nvSpPr>
        <p:spPr>
          <a:xfrm>
            <a:off x="470779" y="3332834"/>
            <a:ext cx="7668286" cy="1477328"/>
          </a:xfrm>
          <a:prstGeom prst="rect">
            <a:avLst/>
          </a:prstGeom>
          <a:noFill/>
        </p:spPr>
        <p:txBody>
          <a:bodyPr wrap="square" rtlCol="0">
            <a:spAutoFit/>
          </a:bodyPr>
          <a:lstStyle/>
          <a:p>
            <a:pPr lvl="0"/>
            <a:r>
              <a:rPr lang="de-DE" dirty="0">
                <a:solidFill>
                  <a:srgbClr val="101822"/>
                </a:solidFill>
              </a:rPr>
              <a:t>Durchschnittliche Verfahrensdauer ca. 6 bis 7 Monate</a:t>
            </a:r>
          </a:p>
          <a:p>
            <a:pPr lvl="0"/>
            <a:r>
              <a:rPr lang="de-DE" dirty="0">
                <a:solidFill>
                  <a:srgbClr val="101822"/>
                </a:solidFill>
              </a:rPr>
              <a:t>Jederzeitiger Übergang vom Schlichtungsverfahren – soweit man mit dem Ergebnis des Schlichtungsverfahrens nicht einverstanden ist – in ein gerichtliches Verfahren bzw. umgekehrt (dann Klage/Berufungsrücknahme) soweit AG zustimmt.</a:t>
            </a:r>
          </a:p>
        </p:txBody>
      </p:sp>
    </p:spTree>
    <p:extLst>
      <p:ext uri="{BB962C8B-B14F-4D97-AF65-F5344CB8AC3E}">
        <p14:creationId xmlns:p14="http://schemas.microsoft.com/office/powerpoint/2010/main" val="1293612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pPr>
              <a:defRPr/>
            </a:pPr>
            <a:r>
              <a:rPr lang="de-DE" dirty="0"/>
              <a:t>Stand 30.08.2018</a:t>
            </a:r>
          </a:p>
        </p:txBody>
      </p:sp>
      <p:sp>
        <p:nvSpPr>
          <p:cNvPr id="5" name="Foliennummernplatzhalter 4"/>
          <p:cNvSpPr>
            <a:spLocks noGrp="1"/>
          </p:cNvSpPr>
          <p:nvPr>
            <p:ph type="sldNum" sz="quarter" idx="16"/>
          </p:nvPr>
        </p:nvSpPr>
        <p:spPr/>
        <p:txBody>
          <a:bodyPr/>
          <a:lstStyle/>
          <a:p>
            <a:pPr>
              <a:defRPr/>
            </a:pPr>
            <a:fld id="{10184E05-C22D-E44F-90FE-D2F1C12E15D2}" type="slidenum">
              <a:rPr lang="de-DE" smtClean="0"/>
              <a:pPr>
                <a:defRPr/>
              </a:pPr>
              <a:t>7</a:t>
            </a:fld>
            <a:endParaRPr lang="de-DE"/>
          </a:p>
        </p:txBody>
      </p:sp>
      <p:sp>
        <p:nvSpPr>
          <p:cNvPr id="6" name="Rectangle 2"/>
          <p:cNvSpPr>
            <a:spLocks noGrp="1" noChangeArrowheads="1"/>
          </p:cNvSpPr>
          <p:nvPr>
            <p:ph type="title"/>
          </p:nvPr>
        </p:nvSpPr>
        <p:spPr>
          <a:xfrm>
            <a:off x="280656" y="299607"/>
            <a:ext cx="8193387" cy="1040305"/>
          </a:xfrm>
        </p:spPr>
        <p:txBody>
          <a:bodyPr/>
          <a:lstStyle/>
          <a:p>
            <a:pPr lvl="0" algn="ctr"/>
            <a:r>
              <a:rPr lang="de-DE" sz="2800" u="sng" dirty="0">
                <a:solidFill>
                  <a:srgbClr val="101822"/>
                </a:solidFill>
              </a:rPr>
              <a:t>Chancen und Grenzen des Schlichtungsverfahrens</a:t>
            </a:r>
            <a:br>
              <a:rPr lang="de-DE" sz="3200" dirty="0"/>
            </a:br>
            <a:endParaRPr lang="de-DE" sz="3000" b="1" dirty="0">
              <a:solidFill>
                <a:srgbClr val="101822"/>
              </a:solidFill>
            </a:endParaRPr>
          </a:p>
        </p:txBody>
      </p:sp>
      <p:sp>
        <p:nvSpPr>
          <p:cNvPr id="4" name="Fußzeilenplatzhalter 3"/>
          <p:cNvSpPr>
            <a:spLocks noGrp="1"/>
          </p:cNvSpPr>
          <p:nvPr>
            <p:ph type="ftr" sz="quarter" idx="15"/>
          </p:nvPr>
        </p:nvSpPr>
        <p:spPr>
          <a:xfrm>
            <a:off x="4119500" y="6397010"/>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sp>
        <p:nvSpPr>
          <p:cNvPr id="7" name="Rechteck 6"/>
          <p:cNvSpPr/>
          <p:nvPr/>
        </p:nvSpPr>
        <p:spPr>
          <a:xfrm>
            <a:off x="461727" y="2304060"/>
            <a:ext cx="8075690" cy="2959272"/>
          </a:xfrm>
          <a:prstGeom prst="rect">
            <a:avLst/>
          </a:prstGeom>
        </p:spPr>
        <p:txBody>
          <a:bodyPr wrap="square">
            <a:spAutoFit/>
          </a:bodyPr>
          <a:lstStyle/>
          <a:p>
            <a:pPr marL="457200">
              <a:lnSpc>
                <a:spcPct val="115000"/>
              </a:lnSpc>
              <a:spcAft>
                <a:spcPts val="0"/>
              </a:spcAft>
            </a:pPr>
            <a:r>
              <a:rPr lang="de-DE" b="1" dirty="0">
                <a:latin typeface="Arial" panose="020B0604020202020204" pitchFamily="34" charset="0"/>
                <a:ea typeface="Calibri" panose="020F0502020204030204" pitchFamily="34" charset="0"/>
                <a:cs typeface="Times New Roman" panose="02020603050405020304" pitchFamily="18" charset="0"/>
              </a:rPr>
              <a:t> </a:t>
            </a:r>
            <a:endParaRPr lang="de-DE" sz="16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de-DE" dirty="0">
                <a:solidFill>
                  <a:srgbClr val="101822"/>
                </a:solidFill>
                <a:latin typeface="Arial" panose="020B0604020202020204" pitchFamily="34" charset="0"/>
                <a:ea typeface="Calibri" panose="020F0502020204030204" pitchFamily="34" charset="0"/>
                <a:cs typeface="Times New Roman" panose="02020603050405020304" pitchFamily="18" charset="0"/>
              </a:rPr>
              <a:t>Durch die Anrufung der Schlichtungsstelle besteht die Möglichkeit, kostenfrei durch eine neutrale Instanz eine abschließende Information und Entscheidung darüber zu erhalten, ob ein Bergschaden vorliegt oder nicht. Soweit das Schlichtungsverfahren mit der Feststellung der Schlichtungskommission schließt, dass kein Bergschaden vorliegt bzw. aus Rechtsgründen (Verjährung) keine Leistungspflicht des Bergwerksunternehmens besteht, erfolgt für den Antragsteller im Regelfall bei Sachschäden zumindest ein Sanierungsvorschlag.</a:t>
            </a:r>
            <a:endParaRPr lang="de-DE" sz="1600" dirty="0">
              <a:solidFill>
                <a:srgbClr val="10182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feld 7"/>
          <p:cNvSpPr txBox="1"/>
          <p:nvPr/>
        </p:nvSpPr>
        <p:spPr>
          <a:xfrm>
            <a:off x="950786" y="1762125"/>
            <a:ext cx="2353902" cy="385042"/>
          </a:xfrm>
          <a:prstGeom prst="rect">
            <a:avLst/>
          </a:prstGeom>
          <a:noFill/>
        </p:spPr>
        <p:txBody>
          <a:bodyPr wrap="square" rtlCol="0">
            <a:spAutoFit/>
          </a:bodyPr>
          <a:lstStyle/>
          <a:p>
            <a:pPr lvl="0">
              <a:lnSpc>
                <a:spcPct val="115000"/>
              </a:lnSpc>
              <a:spcAft>
                <a:spcPts val="0"/>
              </a:spcAft>
            </a:pPr>
            <a:r>
              <a:rPr lang="de-DE" b="1" u="sng" dirty="0">
                <a:solidFill>
                  <a:srgbClr val="101822"/>
                </a:solidFill>
                <a:latin typeface="Arial" panose="020B0604020202020204" pitchFamily="34" charset="0"/>
                <a:ea typeface="Calibri" panose="020F0502020204030204" pitchFamily="34" charset="0"/>
                <a:cs typeface="Times New Roman" panose="02020603050405020304" pitchFamily="18" charset="0"/>
              </a:rPr>
              <a:t>Chancen</a:t>
            </a:r>
            <a:endParaRPr lang="de-DE" sz="1600" dirty="0">
              <a:solidFill>
                <a:srgbClr val="101822"/>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9347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pPr>
              <a:defRPr/>
            </a:pPr>
            <a:r>
              <a:rPr lang="de-DE" dirty="0"/>
              <a:t>Stand 30.08.2018</a:t>
            </a:r>
          </a:p>
        </p:txBody>
      </p:sp>
      <p:sp>
        <p:nvSpPr>
          <p:cNvPr id="4" name="Fußzeilenplatzhalter 3"/>
          <p:cNvSpPr>
            <a:spLocks noGrp="1"/>
          </p:cNvSpPr>
          <p:nvPr>
            <p:ph type="ftr" sz="quarter" idx="15"/>
          </p:nvPr>
        </p:nvSpPr>
        <p:spPr/>
        <p:txBody>
          <a:bodyPr/>
          <a:lstStyle/>
          <a:p>
            <a:pPr>
              <a:defRPr/>
            </a:pPr>
            <a:r>
              <a:rPr lang="fr-FR"/>
              <a:t> Schlichtungsstelle Bergschaden  NRW </a:t>
            </a:r>
            <a:endParaRPr lang="de-DE" dirty="0"/>
          </a:p>
        </p:txBody>
      </p:sp>
      <p:sp>
        <p:nvSpPr>
          <p:cNvPr id="5" name="Foliennummernplatzhalter 4"/>
          <p:cNvSpPr>
            <a:spLocks noGrp="1"/>
          </p:cNvSpPr>
          <p:nvPr>
            <p:ph type="sldNum" sz="quarter" idx="16"/>
          </p:nvPr>
        </p:nvSpPr>
        <p:spPr/>
        <p:txBody>
          <a:bodyPr/>
          <a:lstStyle/>
          <a:p>
            <a:pPr>
              <a:defRPr/>
            </a:pPr>
            <a:fld id="{10184E05-C22D-E44F-90FE-D2F1C12E15D2}" type="slidenum">
              <a:rPr lang="de-DE" smtClean="0"/>
              <a:pPr>
                <a:defRPr/>
              </a:pPr>
              <a:t>8</a:t>
            </a:fld>
            <a:endParaRPr lang="de-DE"/>
          </a:p>
        </p:txBody>
      </p:sp>
      <p:sp>
        <p:nvSpPr>
          <p:cNvPr id="8" name="Rechteck 7"/>
          <p:cNvSpPr/>
          <p:nvPr/>
        </p:nvSpPr>
        <p:spPr>
          <a:xfrm>
            <a:off x="262009" y="1152993"/>
            <a:ext cx="7741254" cy="2322174"/>
          </a:xfrm>
          <a:prstGeom prst="rect">
            <a:avLst/>
          </a:prstGeom>
        </p:spPr>
        <p:txBody>
          <a:bodyPr wrap="square">
            <a:spAutoFit/>
          </a:bodyPr>
          <a:lstStyle/>
          <a:p>
            <a:pPr marL="457200">
              <a:lnSpc>
                <a:spcPct val="115000"/>
              </a:lnSpc>
              <a:spcAft>
                <a:spcPts val="0"/>
              </a:spcAft>
            </a:pPr>
            <a:r>
              <a:rPr lang="de-DE" b="1" dirty="0">
                <a:latin typeface="Arial" panose="020B0604020202020204" pitchFamily="34" charset="0"/>
                <a:ea typeface="Calibri" panose="020F0502020204030204" pitchFamily="34" charset="0"/>
                <a:cs typeface="Times New Roman" panose="02020603050405020304" pitchFamily="18" charset="0"/>
              </a:rPr>
              <a:t> </a:t>
            </a:r>
            <a:endParaRPr lang="de-DE" sz="16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de-DE" dirty="0">
                <a:solidFill>
                  <a:srgbClr val="101822"/>
                </a:solidFill>
                <a:latin typeface="Arial" panose="020B0604020202020204" pitchFamily="34" charset="0"/>
                <a:ea typeface="Calibri" panose="020F0502020204030204" pitchFamily="34" charset="0"/>
                <a:cs typeface="Times New Roman" panose="02020603050405020304" pitchFamily="18" charset="0"/>
              </a:rPr>
              <a:t>Falls die Höhe der Mitverursachung zwischen den Beteiligten streitig ist, kann es allerdings sein, dass die vorgeschlagene Quotenverteilung nicht den Vorstellungen des Antragstellers oder auch denen des Bergwerksunternehmens entspricht. Hier besteht jederzeit die Möglichkeit, das Schlichtungsverfahren zu verlassen und in ein ordentliches Gerichtsverfahren hinüberzuwechseln.</a:t>
            </a:r>
            <a:endParaRPr lang="de-DE" sz="1600" dirty="0">
              <a:solidFill>
                <a:srgbClr val="10182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feld 8"/>
          <p:cNvSpPr txBox="1"/>
          <p:nvPr/>
        </p:nvSpPr>
        <p:spPr>
          <a:xfrm>
            <a:off x="740891" y="692860"/>
            <a:ext cx="3604772" cy="385042"/>
          </a:xfrm>
          <a:prstGeom prst="rect">
            <a:avLst/>
          </a:prstGeom>
          <a:noFill/>
        </p:spPr>
        <p:txBody>
          <a:bodyPr wrap="square" rtlCol="0">
            <a:spAutoFit/>
          </a:bodyPr>
          <a:lstStyle/>
          <a:p>
            <a:pPr lvl="0">
              <a:lnSpc>
                <a:spcPct val="115000"/>
              </a:lnSpc>
              <a:spcAft>
                <a:spcPts val="0"/>
              </a:spcAft>
            </a:pPr>
            <a:r>
              <a:rPr lang="de-DE" b="1" u="sng" dirty="0">
                <a:solidFill>
                  <a:srgbClr val="101822"/>
                </a:solidFill>
                <a:latin typeface="Arial" panose="020B0604020202020204" pitchFamily="34" charset="0"/>
                <a:ea typeface="Calibri" panose="020F0502020204030204" pitchFamily="34" charset="0"/>
                <a:cs typeface="Times New Roman" panose="02020603050405020304" pitchFamily="18" charset="0"/>
              </a:rPr>
              <a:t>Grenzen</a:t>
            </a:r>
            <a:endParaRPr lang="de-DE" sz="1600" dirty="0">
              <a:solidFill>
                <a:srgbClr val="101822"/>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3580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Bildplatzhalter 16"/>
          <p:cNvSpPr>
            <a:spLocks noGrp="1"/>
          </p:cNvSpPr>
          <p:nvPr>
            <p:ph type="pic" idx="1"/>
          </p:nvPr>
        </p:nvSpPr>
        <p:spPr/>
      </p:sp>
      <p:sp>
        <p:nvSpPr>
          <p:cNvPr id="3" name="Datumsplatzhalter 2"/>
          <p:cNvSpPr>
            <a:spLocks noGrp="1"/>
          </p:cNvSpPr>
          <p:nvPr>
            <p:ph type="dt" sz="half" idx="10"/>
          </p:nvPr>
        </p:nvSpPr>
        <p:spPr>
          <a:xfrm>
            <a:off x="2225660" y="6397010"/>
            <a:ext cx="1069975" cy="190342"/>
          </a:xfrm>
        </p:spPr>
        <p:txBody>
          <a:bodyPr/>
          <a:lstStyle/>
          <a:p>
            <a:r>
              <a:rPr lang="de-DE" dirty="0"/>
              <a:t>Stand 30.08.2018</a:t>
            </a:r>
          </a:p>
        </p:txBody>
      </p:sp>
      <p:sp>
        <p:nvSpPr>
          <p:cNvPr id="5" name="Foliennummernplatzhalter 4"/>
          <p:cNvSpPr>
            <a:spLocks noGrp="1"/>
          </p:cNvSpPr>
          <p:nvPr>
            <p:ph type="sldNum" sz="quarter" idx="12"/>
          </p:nvPr>
        </p:nvSpPr>
        <p:spPr/>
        <p:txBody>
          <a:bodyPr/>
          <a:lstStyle/>
          <a:p>
            <a:fld id="{722BCE83-580D-CB48-89AF-B108EE5F5807}" type="slidenum">
              <a:rPr lang="de-DE" smtClean="0"/>
              <a:pPr/>
              <a:t>9</a:t>
            </a:fld>
            <a:endParaRPr lang="de-DE"/>
          </a:p>
        </p:txBody>
      </p:sp>
      <p:sp>
        <p:nvSpPr>
          <p:cNvPr id="7" name="Titel 4"/>
          <p:cNvSpPr txBox="1">
            <a:spLocks/>
          </p:cNvSpPr>
          <p:nvPr/>
        </p:nvSpPr>
        <p:spPr>
          <a:xfrm>
            <a:off x="253220" y="1730720"/>
            <a:ext cx="8631708" cy="2361446"/>
          </a:xfrm>
          <a:prstGeom prst="rect">
            <a:avLst/>
          </a:prstGeom>
        </p:spPr>
        <p:txBody>
          <a:bodyPr/>
          <a:lstStyle>
            <a:lvl1pPr algn="l" rtl="0" eaLnBrk="1" fontAlgn="base" hangingPunct="1">
              <a:spcBef>
                <a:spcPct val="0"/>
              </a:spcBef>
              <a:spcAft>
                <a:spcPct val="0"/>
              </a:spcAft>
              <a:defRPr sz="3600" b="1" kern="1200">
                <a:solidFill>
                  <a:schemeClr val="bg1"/>
                </a:solidFill>
                <a:latin typeface="+mj-lt"/>
                <a:ea typeface="ヒラギノ角ゴ Pro W3" charset="0"/>
                <a:cs typeface="ヒラギノ角ゴ Pro W3" charset="0"/>
              </a:defRPr>
            </a:lvl1pPr>
            <a:lvl2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2pPr>
            <a:lvl3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3pPr>
            <a:lvl4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4pPr>
            <a:lvl5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5pPr>
            <a:lvl6pPr marL="4572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6pPr>
            <a:lvl7pPr marL="9144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7pPr>
            <a:lvl8pPr marL="13716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8pPr>
            <a:lvl9pPr marL="18288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9pPr>
          </a:lstStyle>
          <a:p>
            <a:r>
              <a:rPr lang="de-DE" sz="6600" dirty="0"/>
              <a:t>Ich bedanke mich für Ihre Aufmerksamkeit</a:t>
            </a:r>
          </a:p>
        </p:txBody>
      </p:sp>
      <p:sp>
        <p:nvSpPr>
          <p:cNvPr id="2" name="Fußzeilenplatzhalter 1"/>
          <p:cNvSpPr>
            <a:spLocks noGrp="1"/>
          </p:cNvSpPr>
          <p:nvPr>
            <p:ph type="ftr" sz="quarter" idx="11"/>
          </p:nvPr>
        </p:nvSpPr>
        <p:spPr>
          <a:xfrm>
            <a:off x="3866003" y="6393220"/>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spTree>
    <p:extLst>
      <p:ext uri="{BB962C8B-B14F-4D97-AF65-F5344CB8AC3E}">
        <p14:creationId xmlns:p14="http://schemas.microsoft.com/office/powerpoint/2010/main" val="20779892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RVR_pptVorlage">
  <a:themeElements>
    <a:clrScheme name="Benutzerdefiniert 2">
      <a:dk1>
        <a:srgbClr val="404040"/>
      </a:dk1>
      <a:lt1>
        <a:sysClr val="window" lastClr="FFFFFF"/>
      </a:lt1>
      <a:dk2>
        <a:srgbClr val="808080"/>
      </a:dk2>
      <a:lt2>
        <a:srgbClr val="BFBFBF"/>
      </a:lt2>
      <a:accent1>
        <a:srgbClr val="156566"/>
      </a:accent1>
      <a:accent2>
        <a:srgbClr val="156566"/>
      </a:accent2>
      <a:accent3>
        <a:srgbClr val="00CC33"/>
      </a:accent3>
      <a:accent4>
        <a:srgbClr val="CCCC33"/>
      </a:accent4>
      <a:accent5>
        <a:srgbClr val="4BACC6"/>
      </a:accent5>
      <a:accent6>
        <a:srgbClr val="F79646"/>
      </a:accent6>
      <a:hlink>
        <a:srgbClr val="0000FF"/>
      </a:hlink>
      <a:folHlink>
        <a:srgbClr val="800080"/>
      </a:folHlink>
    </a:clrScheme>
    <a:fontScheme name="Office Klassisch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pek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RVR_pptVorlage2</Template>
  <TotalTime>0</TotalTime>
  <Words>445</Words>
  <Application>Microsoft Office PowerPoint</Application>
  <PresentationFormat>Bildschirmpräsentation (4:3)</PresentationFormat>
  <Paragraphs>84</Paragraphs>
  <Slides>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9</vt:i4>
      </vt:variant>
    </vt:vector>
  </HeadingPairs>
  <TitlesOfParts>
    <vt:vector size="15" baseType="lpstr">
      <vt:lpstr>Arial</vt:lpstr>
      <vt:lpstr>Calibri</vt:lpstr>
      <vt:lpstr>Times New Roman</vt:lpstr>
      <vt:lpstr>Wingdings</vt:lpstr>
      <vt:lpstr>ヒラギノ角ゴ Pro W3</vt:lpstr>
      <vt:lpstr>RVR_pptVorlage</vt:lpstr>
      <vt:lpstr>Informationsveranstaltung in Haltern am See / Lippramsdorf  am 30. August 2018 </vt:lpstr>
      <vt:lpstr>Vor dem Schlichtungsverfahren   </vt:lpstr>
      <vt:lpstr>PowerPoint-Präsentation</vt:lpstr>
      <vt:lpstr>Gang eines Schlichtungsverfahrens</vt:lpstr>
      <vt:lpstr>PowerPoint-Präsentation</vt:lpstr>
      <vt:lpstr>Wesentliche Grundsätze des Schlichtungsverfahrens</vt:lpstr>
      <vt:lpstr>Chancen und Grenzen des Schlichtungsverfahrens </vt:lpstr>
      <vt:lpstr>PowerPoint-Präsentation</vt:lpstr>
      <vt:lpstr>PowerPoint-Präsentation</vt:lpstr>
    </vt:vector>
  </TitlesOfParts>
  <Company>Regionalverband Ruhr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Sitzung des Unterausschusses „Bergbausicherheit“  am 02. März 2018 im Landtag NRW in Düsseldorf</dc:title>
  <dc:creator>Koop, Christiane</dc:creator>
  <cp:lastModifiedBy>Thorsten Schneider</cp:lastModifiedBy>
  <cp:revision>33</cp:revision>
  <cp:lastPrinted>2018-08-17T08:08:31Z</cp:lastPrinted>
  <dcterms:created xsi:type="dcterms:W3CDTF">2018-02-05T13:19:59Z</dcterms:created>
  <dcterms:modified xsi:type="dcterms:W3CDTF">2018-09-06T17:54:21Z</dcterms:modified>
  <cp:contentStatus>Endgültig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